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5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="" xmlns:p14="http://schemas.microsoft.com/office/powerpoint/2010/main">
          <a:srgbClr val="FF0000"/>
        </p14:laserClr>
      </p:ext>
      <p:ext uri="{2FDB2607-1784-4EEB-B798-7EB5836EED8A}">
        <p14:showMediaCtrls xmlns="" xmlns:p14="http://schemas.microsoft.com/office/powerpoint/2010/main" val="1"/>
      </p:ext>
    </p:extLst>
  </p:showPr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51" d="100"/>
          <a:sy n="51" d="100"/>
        </p:scale>
        <p:origin x="-2514" y="-8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AF466F-BDA4-4F18-9C7B-FF0A9A1B0E80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FB4290-6522-4139-852E-05BD9E7F0D2E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B955F9-81EA-47C5-8059-9E5C2B437C70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EF607B-A47E-422C-9BEF-122CCDB7C526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9A7CB-BEE6-4F99-898E-913F06E8E125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EE300C-6FC5-4FC3-AF1A-075E4F50620D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0D295D-4A77-4DEB-B04C-9F4282A8BC04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28685-4D0C-42D5-8013-B5904CD1FCBC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F226C0-9885-4BA9-BBFA-A52CBFEBB775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EE1B38-C5EB-4D66-9137-0AFE9CDEDE8F}" type="datetime1">
              <a:rPr lang="en-US" smtClean="0"/>
              <a:pPr/>
              <a:t>12/4/2014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7B613C-1AD7-49D3-885D-F654C5CDBAA6}" type="datetime1">
              <a:rPr lang="en-US" smtClean="0"/>
              <a:pPr/>
              <a:t>12/4/2014</a:t>
            </a:fld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6E2D2B3B-882E-40F3-A32F-6DD516915044}" type="slidenum">
              <a:rPr lang="en-US" smtClean="0"/>
              <a:pPr/>
              <a:t>‹N°›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327B613C-1AD7-49D3-885D-F654C5CDBAA6}" type="datetime1">
              <a:rPr lang="en-US" smtClean="0"/>
              <a:pPr/>
              <a:t>12/4/2014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51" r:id="rId1"/>
    <p:sldLayoutId id="2147483952" r:id="rId2"/>
    <p:sldLayoutId id="2147483953" r:id="rId3"/>
    <p:sldLayoutId id="2147483954" r:id="rId4"/>
    <p:sldLayoutId id="2147483955" r:id="rId5"/>
    <p:sldLayoutId id="2147483956" r:id="rId6"/>
    <p:sldLayoutId id="2147483957" r:id="rId7"/>
    <p:sldLayoutId id="2147483958" r:id="rId8"/>
    <p:sldLayoutId id="2147483959" r:id="rId9"/>
    <p:sldLayoutId id="2147483960" r:id="rId10"/>
    <p:sldLayoutId id="2147483961" r:id="rId11"/>
  </p:sldLayoutIdLst>
  <p:hf sldNum="0" hdr="0" ftr="0" dt="0"/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sz="3600" b="1" dirty="0" smtClean="0">
                <a:solidFill>
                  <a:schemeClr val="bg2">
                    <a:lumMod val="50000"/>
                  </a:schemeClr>
                </a:solidFill>
              </a:rPr>
              <a:t>Ecole Ferdinand BUISSON</a:t>
            </a:r>
            <a:br>
              <a:rPr lang="fr-FR" sz="3600" b="1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sz="3600" b="1" dirty="0">
                <a:solidFill>
                  <a:schemeClr val="bg2">
                    <a:lumMod val="50000"/>
                  </a:schemeClr>
                </a:solidFill>
              </a:rPr>
              <a:t/>
            </a:r>
            <a:br>
              <a:rPr lang="fr-FR" sz="3600" b="1" dirty="0">
                <a:solidFill>
                  <a:schemeClr val="bg2">
                    <a:lumMod val="50000"/>
                  </a:schemeClr>
                </a:solidFill>
              </a:rPr>
            </a:br>
            <a:r>
              <a:rPr lang="fr-FR" sz="3600" b="1" dirty="0" smtClean="0">
                <a:solidFill>
                  <a:schemeClr val="bg2">
                    <a:lumMod val="50000"/>
                  </a:schemeClr>
                </a:solidFill>
              </a:rPr>
              <a:t>Béthune (62 400) 		</a:t>
            </a:r>
            <a:r>
              <a:rPr lang="fr-FR" sz="3600" dirty="0" smtClean="0"/>
              <a:t/>
            </a:r>
            <a:br>
              <a:rPr lang="fr-FR" sz="3600" dirty="0" smtClean="0"/>
            </a:br>
            <a:endParaRPr lang="fr-FR" sz="36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r-FR" sz="2400" b="1" i="1" u="sng" dirty="0" smtClean="0"/>
              <a:t>Une école éco-citoyenne</a:t>
            </a:r>
          </a:p>
          <a:p>
            <a:r>
              <a:rPr lang="fr-FR" sz="1600" i="1" dirty="0" smtClean="0"/>
              <a:t>Notre école  est inscrite au programme  éco-école depuis la rentrée scolaire 2010. D’année en année, le dispositif est renforcé et évolue selon les besoins et envies des enfants et de leurs enseignants.</a:t>
            </a:r>
            <a:endParaRPr lang="fr-FR" sz="1600" i="1" dirty="0"/>
          </a:p>
        </p:txBody>
      </p:sp>
      <p:pic>
        <p:nvPicPr>
          <p:cNvPr id="4" name="Image 3" descr="Capture d’écran 2014-10-13 à 12.09.1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0885"/>
          </a:xfrm>
          <a:prstGeom prst="rect">
            <a:avLst/>
          </a:prstGeom>
        </p:spPr>
      </p:pic>
      <p:pic>
        <p:nvPicPr>
          <p:cNvPr id="5" name="Image 4" descr="IMG (FILEminimizer)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5400000">
            <a:off x="6237717" y="2580118"/>
            <a:ext cx="1585455" cy="239831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747004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FR" u="sng" dirty="0" smtClean="0"/>
              <a:t>TITRE DE(S) ACTION(S) MENÉE(S)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Année scolaire 2010 / 2011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: La biodiversité</a:t>
            </a:r>
          </a:p>
          <a:p>
            <a:endParaRPr lang="fr-FR" b="1" dirty="0" smtClean="0"/>
          </a:p>
          <a:p>
            <a:r>
              <a:rPr lang="fr-FR" u="sng" dirty="0" smtClean="0"/>
              <a:t>CLASSE(S) OU NIVEAU(X) IMPLIQUÉS</a:t>
            </a:r>
          </a:p>
          <a:p>
            <a:r>
              <a:rPr lang="fr-FR" dirty="0" smtClean="0"/>
              <a:t>10 classes (du CP au CM2 + CLIS)</a:t>
            </a:r>
          </a:p>
          <a:p>
            <a:endParaRPr lang="fr-FR" dirty="0" smtClean="0"/>
          </a:p>
          <a:p>
            <a:r>
              <a:rPr lang="fr-FR" u="sng" dirty="0" smtClean="0"/>
              <a:t>PARTENAIRES DE(S) ACTION(S)</a:t>
            </a:r>
          </a:p>
          <a:p>
            <a:r>
              <a:rPr lang="fr-FR" dirty="0" smtClean="0"/>
              <a:t>IME Léo LAGRANGE d’Annezin, Municipalité de Béthune, Artois </a:t>
            </a:r>
            <a:r>
              <a:rPr lang="fr-FR" dirty="0" err="1" smtClean="0"/>
              <a:t>Comm</a:t>
            </a:r>
            <a:r>
              <a:rPr lang="fr-FR" dirty="0" smtClean="0"/>
              <a:t>, Association de parents d’élèves…</a:t>
            </a:r>
          </a:p>
          <a:p>
            <a:endParaRPr lang="fr-FR" dirty="0"/>
          </a:p>
          <a:p>
            <a:r>
              <a:rPr lang="fr-FR" u="sng" dirty="0" smtClean="0"/>
              <a:t>Description</a:t>
            </a:r>
          </a:p>
          <a:p>
            <a:r>
              <a:rPr lang="fr-FR" dirty="0" smtClean="0"/>
              <a:t>Réalisation d’un potager éco-géré (dix carrés potagers).</a:t>
            </a:r>
          </a:p>
          <a:p>
            <a:r>
              <a:rPr lang="fr-FR" dirty="0" smtClean="0"/>
              <a:t>Adhésion à l’association </a:t>
            </a:r>
            <a:r>
              <a:rPr lang="fr-FR" dirty="0" err="1" smtClean="0"/>
              <a:t>Kokopelli</a:t>
            </a:r>
            <a:r>
              <a:rPr lang="fr-FR" dirty="0" smtClean="0"/>
              <a:t> (conservatoire d’espèces végétales), </a:t>
            </a:r>
          </a:p>
          <a:p>
            <a:r>
              <a:rPr lang="fr-FR" dirty="0" smtClean="0"/>
              <a:t>Création d’un verger et d’une haie sauvage.</a:t>
            </a:r>
          </a:p>
          <a:p>
            <a:r>
              <a:rPr lang="fr-FR" dirty="0" smtClean="0"/>
              <a:t>Participation à des ateliers d’horticulture à l’IME Léo Lagrange.</a:t>
            </a:r>
          </a:p>
          <a:p>
            <a:r>
              <a:rPr lang="fr-FR" dirty="0" smtClean="0"/>
              <a:t>Installation de mangeoires, de nichoirs, d’une cabane à insectes dans les jardins de l’école…</a:t>
            </a:r>
          </a:p>
          <a:p>
            <a:r>
              <a:rPr lang="fr-FR" dirty="0" smtClean="0"/>
              <a:t>Rencontre et interview d’un maraîcher bio.</a:t>
            </a:r>
          </a:p>
          <a:p>
            <a:r>
              <a:rPr lang="fr-FR" dirty="0" smtClean="0"/>
              <a:t>Organisation d’ateliers cuisine utilisant les productions des potagers.</a:t>
            </a:r>
            <a:endParaRPr lang="fr-FR" dirty="0"/>
          </a:p>
        </p:txBody>
      </p:sp>
      <p:pic>
        <p:nvPicPr>
          <p:cNvPr id="4" name="Image 3" descr="Capture d’écran 2014-10-13 à 12.09.1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08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68160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u="sng" dirty="0" smtClean="0"/>
              <a:t>TITRE DE(S) ACTION(S) MENÉE(S)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Année scolaire 2011 / 2012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: L’éducation au goût et à l’alimentation équilibrée</a:t>
            </a:r>
          </a:p>
          <a:p>
            <a:endParaRPr lang="fr-FR" b="1" dirty="0" smtClean="0"/>
          </a:p>
          <a:p>
            <a:r>
              <a:rPr lang="fr-FR" u="sng" dirty="0" smtClean="0"/>
              <a:t>PARTENAIRES DE(S) ACTION(S)</a:t>
            </a:r>
          </a:p>
          <a:p>
            <a:r>
              <a:rPr lang="fr-FR" dirty="0" smtClean="0"/>
              <a:t>IME Léo LAGRANGE d’Annezin, Municipalité de Béthune, Lycée hôtelier Marguerite Yourcenar, Artois </a:t>
            </a:r>
            <a:r>
              <a:rPr lang="fr-FR" dirty="0" err="1" smtClean="0"/>
              <a:t>Comm</a:t>
            </a:r>
            <a:r>
              <a:rPr lang="fr-FR" dirty="0" smtClean="0"/>
              <a:t> , Association de parents d’élèves…</a:t>
            </a:r>
          </a:p>
          <a:p>
            <a:endParaRPr lang="fr-FR" dirty="0" smtClean="0"/>
          </a:p>
          <a:p>
            <a:r>
              <a:rPr lang="fr-FR" u="sng" dirty="0" smtClean="0"/>
              <a:t>Description</a:t>
            </a:r>
          </a:p>
          <a:p>
            <a:r>
              <a:rPr lang="fr-FR" dirty="0" smtClean="0"/>
              <a:t>Organisation d’ateliers cuisine plus élaborés à l’IME d’Annezin et au lycée hôtelier de Beuvry.</a:t>
            </a:r>
          </a:p>
          <a:p>
            <a:r>
              <a:rPr lang="fr-FR" dirty="0" smtClean="0"/>
              <a:t> Distribution hebdomadaire de fruits issus de l’agriculture biologique (programme national « Un fruit pour la récré »).</a:t>
            </a:r>
          </a:p>
          <a:p>
            <a:r>
              <a:rPr lang="fr-FR" dirty="0" smtClean="0"/>
              <a:t>Sensibilisation au gaspillage alimentaire et au recyclage des aliments (projet pilote européen Green Cook).</a:t>
            </a:r>
          </a:p>
          <a:p>
            <a:r>
              <a:rPr lang="fr-FR" dirty="0" smtClean="0"/>
              <a:t>Développement d’un dispositif de </a:t>
            </a:r>
            <a:r>
              <a:rPr lang="fr-FR" dirty="0" err="1" smtClean="0"/>
              <a:t>smileys</a:t>
            </a:r>
            <a:r>
              <a:rPr lang="fr-FR" dirty="0" smtClean="0"/>
              <a:t> permettant aux enfants de jauger leur </a:t>
            </a:r>
            <a:r>
              <a:rPr lang="fr-FR" dirty="0" smtClean="0"/>
              <a:t>appétit </a:t>
            </a:r>
            <a:r>
              <a:rPr lang="fr-FR" dirty="0" smtClean="0"/>
              <a:t>durant le service de restauration scolaire.</a:t>
            </a:r>
          </a:p>
          <a:p>
            <a:r>
              <a:rPr lang="fr-FR" dirty="0" smtClean="0"/>
              <a:t>Compostage des déchets végétaux.</a:t>
            </a:r>
          </a:p>
          <a:p>
            <a:endParaRPr lang="fr-FR" dirty="0"/>
          </a:p>
        </p:txBody>
      </p:sp>
      <p:pic>
        <p:nvPicPr>
          <p:cNvPr id="5" name="Image 4" descr="Capture d’écran 2014-10-13 à 12.09.1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08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810726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u="sng" dirty="0" smtClean="0"/>
              <a:t>TITRE DE(S) ACTION(S) MENÉE(S)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Année scolaire 2012 / 2013</a:t>
            </a:r>
            <a:r>
              <a:rPr lang="fr-FR" dirty="0" smtClean="0">
                <a:solidFill>
                  <a:srgbClr val="FF0000"/>
                </a:solidFill>
              </a:rPr>
              <a:t> </a:t>
            </a:r>
            <a:r>
              <a:rPr lang="fr-FR" b="1" dirty="0" smtClean="0">
                <a:solidFill>
                  <a:srgbClr val="FF0000"/>
                </a:solidFill>
              </a:rPr>
              <a:t>: Les économies d’énergie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Année scolaire 2013 / 2014 : Le tri sélectif et le recyclage</a:t>
            </a:r>
          </a:p>
          <a:p>
            <a:r>
              <a:rPr lang="fr-FR" b="1" dirty="0" smtClean="0">
                <a:solidFill>
                  <a:srgbClr val="FF0000"/>
                </a:solidFill>
              </a:rPr>
              <a:t>Année scolaire 2014 / 2015 : La solidarité</a:t>
            </a:r>
          </a:p>
          <a:p>
            <a:endParaRPr lang="fr-FR" b="1" dirty="0" smtClean="0"/>
          </a:p>
          <a:p>
            <a:r>
              <a:rPr lang="fr-FR" u="sng" dirty="0" smtClean="0"/>
              <a:t>PARTENAIRES DE(S) ACTION(S)</a:t>
            </a:r>
          </a:p>
          <a:p>
            <a:r>
              <a:rPr lang="fr-FR" dirty="0" smtClean="0"/>
              <a:t>IME Léo LAGRANGE d’Annezin, Municipalité de Béthune, Artois </a:t>
            </a:r>
            <a:r>
              <a:rPr lang="fr-FR" dirty="0" err="1" smtClean="0"/>
              <a:t>Comm</a:t>
            </a:r>
            <a:r>
              <a:rPr lang="fr-FR" dirty="0" smtClean="0"/>
              <a:t> , Association de parents d’élèves…</a:t>
            </a:r>
          </a:p>
          <a:p>
            <a:endParaRPr lang="fr-FR" dirty="0" smtClean="0"/>
          </a:p>
          <a:p>
            <a:r>
              <a:rPr lang="fr-FR" u="sng" dirty="0" smtClean="0"/>
              <a:t>Description</a:t>
            </a:r>
          </a:p>
          <a:p>
            <a:r>
              <a:rPr lang="fr-FR" dirty="0" smtClean="0"/>
              <a:t>Etude de l’impact de notre consommation d’énergie (chauffage, électricité) et adoption des gestes éco-citoyens.</a:t>
            </a:r>
          </a:p>
          <a:p>
            <a:r>
              <a:rPr lang="fr-FR" dirty="0" smtClean="0"/>
              <a:t> Mise en place des dispositifs de tri sélectif et de recyclage au sein de l’école (piles, bouchons en plastique, cartouches d’imprimantes</a:t>
            </a:r>
            <a:r>
              <a:rPr lang="fr-FR" dirty="0" smtClean="0"/>
              <a:t>).</a:t>
            </a:r>
            <a:endParaRPr lang="fr-FR" dirty="0" smtClean="0"/>
          </a:p>
          <a:p>
            <a:r>
              <a:rPr lang="fr-FR" dirty="0" smtClean="0"/>
              <a:t>Réalisation d’œuvres plastiques faisant appel au recyclage.</a:t>
            </a:r>
          </a:p>
          <a:p>
            <a:r>
              <a:rPr lang="fr-FR" dirty="0" smtClean="0"/>
              <a:t>Organisation </a:t>
            </a:r>
            <a:r>
              <a:rPr lang="fr-FR" smtClean="0"/>
              <a:t>d’événementiels </a:t>
            </a:r>
            <a:r>
              <a:rPr lang="fr-FR" smtClean="0"/>
              <a:t>dans </a:t>
            </a:r>
            <a:r>
              <a:rPr lang="fr-FR" dirty="0" smtClean="0"/>
              <a:t>le but de faire connaître des associations locales, nationales et internationales choisies.</a:t>
            </a:r>
          </a:p>
          <a:p>
            <a:r>
              <a:rPr lang="fr-FR" dirty="0" smtClean="0"/>
              <a:t>Tutorat inter-écoles dans le but d’étendre la démarche environnementale et d’échanger sur nos pratiques (échanges avec des écoles marocaines).</a:t>
            </a:r>
          </a:p>
          <a:p>
            <a:endParaRPr lang="fr-FR" dirty="0"/>
          </a:p>
        </p:txBody>
      </p:sp>
      <p:pic>
        <p:nvPicPr>
          <p:cNvPr id="5" name="Image 4" descr="Capture d’écran 2014-10-13 à 12.09.18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124088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803473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Ajdacency.thmx</Template>
  <TotalTime>81</TotalTime>
  <Words>389</Words>
  <Application>Microsoft Office PowerPoint</Application>
  <PresentationFormat>Affichage à l'écran (4:3)</PresentationFormat>
  <Paragraphs>46</Paragraphs>
  <Slides>4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4</vt:i4>
      </vt:variant>
    </vt:vector>
  </HeadingPairs>
  <TitlesOfParts>
    <vt:vector size="5" baseType="lpstr">
      <vt:lpstr>Adjacency</vt:lpstr>
      <vt:lpstr>Ecole Ferdinand BUISSON  Béthune (62 400)    </vt:lpstr>
      <vt:lpstr>Diapositive 2</vt:lpstr>
      <vt:lpstr>Diapositive 3</vt:lpstr>
      <vt:lpstr>Diapositive 4</vt:lpstr>
    </vt:vector>
  </TitlesOfParts>
  <Company>MEN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Nom de l’école ou de l’EPLE  Ville</dc:title>
  <dc:creator>Jean-Marc Moullet</dc:creator>
  <cp:lastModifiedBy>Fabienne</cp:lastModifiedBy>
  <cp:revision>16</cp:revision>
  <dcterms:created xsi:type="dcterms:W3CDTF">2014-10-13T10:07:53Z</dcterms:created>
  <dcterms:modified xsi:type="dcterms:W3CDTF">2014-12-04T15:32:57Z</dcterms:modified>
</cp:coreProperties>
</file>