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57" r:id="rId3"/>
    <p:sldId id="258" r:id="rId4"/>
    <p:sldId id="259" r:id="rId5"/>
    <p:sldId id="261" r:id="rId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718" autoAdjust="0"/>
  </p:normalViewPr>
  <p:slideViewPr>
    <p:cSldViewPr snapToGrid="0" snapToObjects="1">
      <p:cViewPr varScale="1">
        <p:scale>
          <a:sx n="100" d="100"/>
          <a:sy n="100" d="100"/>
        </p:scale>
        <p:origin x="-28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fld id="{CEEDC802-20E1-41CC-86FF-47B4EC71049F}" type="slidenum">
              <a:rPr lang="en-US"/>
              <a:pPr/>
              <a:t>‹N°›</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fld id="{AB932B77-8944-4F78-AC3B-4FADD943ACD8}" type="datetime1">
              <a:rPr lang="en-US"/>
              <a:pPr/>
              <a:t>12/10/2014</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E4DCB021-1F31-47F0-A54E-F2A6170E2F4C}" type="slidenum">
              <a:rPr lang="en-US"/>
              <a:pPr/>
              <a:t>‹N°›</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fld id="{7A2BFD7C-7D79-4670-B9F7-2F0DC70D351C}" type="datetime1">
              <a:rPr lang="en-US"/>
              <a:pPr/>
              <a:t>12/10/2014</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5E73A8A4-4751-42E5-8AF3-C3F0C222A947}" type="slidenum">
              <a:rPr lang="en-US"/>
              <a:pPr/>
              <a:t>‹N°›</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fld id="{47B32871-531B-43FE-85BE-1BC46592FBF8}" type="datetime1">
              <a:rPr lang="en-US"/>
              <a:pPr/>
              <a:t>12/10/2014</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C5FE2967-3BBD-4587-BC03-092D08CEAA4A}" type="slidenum">
              <a:rPr lang="en-US"/>
              <a:pPr/>
              <a:t>‹N°›</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fld id="{A760C0A3-FE97-4192-BDB5-2E73E2BB4A00}" type="datetime1">
              <a:rPr lang="en-US"/>
              <a:pPr/>
              <a:t>12/10/2014</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99068BF6-6A66-439D-B4DD-C86C0876BECA}" type="slidenum">
              <a:rPr lang="en-US"/>
              <a:pPr/>
              <a:t>‹N°›</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fld id="{216B288C-BBE2-44BA-AEA4-C3630932C402}" type="datetime1">
              <a:rPr lang="en-US"/>
              <a:pPr/>
              <a:t>12/10/2014</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B87BC829-A0A6-4ECE-B3FE-8858FC07C8CA}" type="slidenum">
              <a:rPr lang="en-US"/>
              <a:pPr/>
              <a:t>‹N°›</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fld id="{B976978D-754E-4C4B-9FA3-E9AFCAA1E208}" type="datetime1">
              <a:rPr lang="en-US"/>
              <a:pPr/>
              <a:t>12/10/2014</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7249A0E2-7701-44BA-83D7-29D7ECBF03A8}" type="slidenum">
              <a:rPr lang="en-US"/>
              <a:pPr/>
              <a:t>‹N°›</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Date Placeholder 3"/>
          <p:cNvSpPr>
            <a:spLocks noGrp="1"/>
          </p:cNvSpPr>
          <p:nvPr>
            <p:ph type="dt" sz="half" idx="12"/>
          </p:nvPr>
        </p:nvSpPr>
        <p:spPr/>
        <p:txBody>
          <a:bodyPr/>
          <a:lstStyle>
            <a:lvl1pPr>
              <a:defRPr/>
            </a:lvl1pPr>
          </a:lstStyle>
          <a:p>
            <a:fld id="{23330DE2-979C-49D0-AD04-76E0C2F0CDE8}" type="datetime1">
              <a:rPr lang="en-US"/>
              <a:pPr/>
              <a:t>12/10/2014</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70D11607-C949-4CE4-B203-BFD2B09AC4BA}" type="slidenum">
              <a:rPr lang="en-US"/>
              <a:pPr/>
              <a:t>‹N°›</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Date Placeholder 3"/>
          <p:cNvSpPr>
            <a:spLocks noGrp="1"/>
          </p:cNvSpPr>
          <p:nvPr>
            <p:ph type="dt" sz="half" idx="12"/>
          </p:nvPr>
        </p:nvSpPr>
        <p:spPr/>
        <p:txBody>
          <a:bodyPr/>
          <a:lstStyle>
            <a:lvl1pPr>
              <a:defRPr/>
            </a:lvl1pPr>
          </a:lstStyle>
          <a:p>
            <a:fld id="{50AFAC13-C8E8-47CE-B061-480F9B562314}" type="datetime1">
              <a:rPr lang="en-US"/>
              <a:pPr/>
              <a:t>12/10/2014</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9436D0D1-9CE3-4913-B467-26A1FFBDD67E}" type="slidenum">
              <a:rPr lang="en-US"/>
              <a:pPr/>
              <a:t>‹N°›</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Date Placeholder 3"/>
          <p:cNvSpPr>
            <a:spLocks noGrp="1"/>
          </p:cNvSpPr>
          <p:nvPr>
            <p:ph type="dt" sz="half" idx="12"/>
          </p:nvPr>
        </p:nvSpPr>
        <p:spPr/>
        <p:txBody>
          <a:bodyPr/>
          <a:lstStyle>
            <a:lvl1pPr>
              <a:defRPr/>
            </a:lvl1pPr>
          </a:lstStyle>
          <a:p>
            <a:fld id="{D2081649-85E1-45BC-B17A-88B99D731494}" type="datetime1">
              <a:rPr lang="en-US"/>
              <a:pPr/>
              <a:t>12/10/2014</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fld id="{2D650A43-37D7-429C-9AB1-2FA541B42469}" type="slidenum">
              <a:rPr lang="en-US"/>
              <a:pPr/>
              <a:t>‹N°›</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Date Placeholder 3"/>
          <p:cNvSpPr>
            <a:spLocks noGrp="1"/>
          </p:cNvSpPr>
          <p:nvPr>
            <p:ph type="dt" sz="half" idx="16"/>
          </p:nvPr>
        </p:nvSpPr>
        <p:spPr/>
        <p:txBody>
          <a:bodyPr/>
          <a:lstStyle>
            <a:lvl1pPr>
              <a:defRPr/>
            </a:lvl1pPr>
          </a:lstStyle>
          <a:p>
            <a:fld id="{5240C82C-B7C3-431E-BA35-5A2D72AF7740}" type="datetime1">
              <a:rPr lang="en-US"/>
              <a:pPr/>
              <a:t>12/10/2014</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FFC9C57F-A65D-468D-9FE6-CE1D841FEAA5}" type="slidenum">
              <a:rPr lang="en-US"/>
              <a:pPr/>
              <a:t>‹N°›</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fld id="{755CA831-687A-4C05-8AEF-4AC6F4BC3819}" type="datetime1">
              <a:rPr lang="en-US"/>
              <a:pPr/>
              <a:t>12/10/2014</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a:defRPr>
                <a:solidFill>
                  <a:srgbClr val="FFFFFF"/>
                </a:solidFill>
              </a:defRPr>
            </a:lvl1pPr>
          </a:lstStyle>
          <a:p>
            <a:fld id="{295B6E40-0F07-4727-A513-50CCC6B6145E}" type="slidenum">
              <a:rPr lang="en-US"/>
              <a:pPr/>
              <a:t>‹N°›</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dirty="0">
                <a:solidFill>
                  <a:schemeClr val="bg2"/>
                </a:solidFill>
                <a:latin typeface="+mn-lt"/>
                <a:ea typeface="+mn-ea"/>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bg2"/>
                </a:solidFill>
              </a:defRPr>
            </a:lvl1pPr>
          </a:lstStyle>
          <a:p>
            <a:fld id="{692C0D2B-0292-4E5F-86BC-E231568A318E}" type="datetime1">
              <a:rPr lang="en-US"/>
              <a:pPr/>
              <a:t>12/10/2014</a:t>
            </a:fld>
            <a:endParaRPr lang="en-US"/>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rtl="0" fontAlgn="base">
        <a:spcBef>
          <a:spcPct val="0"/>
        </a:spcBef>
        <a:spcAft>
          <a:spcPct val="0"/>
        </a:spcAft>
        <a:defRPr sz="4600" kern="1200" spc="-100">
          <a:solidFill>
            <a:schemeClr val="tx2"/>
          </a:solidFill>
          <a:latin typeface="+mj-lt"/>
          <a:ea typeface="MS PGothic" pitchFamily="34" charset="-128"/>
          <a:cs typeface="+mj-cs"/>
        </a:defRPr>
      </a:lvl1pPr>
      <a:lvl2pPr algn="l" rtl="0" fontAlgn="base">
        <a:spcBef>
          <a:spcPct val="0"/>
        </a:spcBef>
        <a:spcAft>
          <a:spcPct val="0"/>
        </a:spcAft>
        <a:defRPr sz="4600">
          <a:solidFill>
            <a:schemeClr val="tx2"/>
          </a:solidFill>
          <a:latin typeface="Cambria" pitchFamily="18" charset="0"/>
          <a:ea typeface="MS PGothic" pitchFamily="34" charset="-128"/>
        </a:defRPr>
      </a:lvl2pPr>
      <a:lvl3pPr algn="l" rtl="0" fontAlgn="base">
        <a:spcBef>
          <a:spcPct val="0"/>
        </a:spcBef>
        <a:spcAft>
          <a:spcPct val="0"/>
        </a:spcAft>
        <a:defRPr sz="4600">
          <a:solidFill>
            <a:schemeClr val="tx2"/>
          </a:solidFill>
          <a:latin typeface="Cambria" pitchFamily="18" charset="0"/>
          <a:ea typeface="MS PGothic" pitchFamily="34" charset="-128"/>
        </a:defRPr>
      </a:lvl3pPr>
      <a:lvl4pPr algn="l" rtl="0" fontAlgn="base">
        <a:spcBef>
          <a:spcPct val="0"/>
        </a:spcBef>
        <a:spcAft>
          <a:spcPct val="0"/>
        </a:spcAft>
        <a:defRPr sz="4600">
          <a:solidFill>
            <a:schemeClr val="tx2"/>
          </a:solidFill>
          <a:latin typeface="Cambria" pitchFamily="18" charset="0"/>
          <a:ea typeface="MS PGothic" pitchFamily="34" charset="-128"/>
        </a:defRPr>
      </a:lvl4pPr>
      <a:lvl5pPr algn="l" rtl="0" fontAlgn="base">
        <a:spcBef>
          <a:spcPct val="0"/>
        </a:spcBef>
        <a:spcAft>
          <a:spcPct val="0"/>
        </a:spcAft>
        <a:defRPr sz="4600">
          <a:solidFill>
            <a:schemeClr val="tx2"/>
          </a:solidFill>
          <a:latin typeface="Cambria" pitchFamily="18" charset="0"/>
          <a:ea typeface="MS PGothic" pitchFamily="34" charset="-128"/>
        </a:defRPr>
      </a:lvl5pPr>
      <a:lvl6pPr marL="457200" algn="l" rtl="0" fontAlgn="base">
        <a:spcBef>
          <a:spcPct val="0"/>
        </a:spcBef>
        <a:spcAft>
          <a:spcPct val="0"/>
        </a:spcAft>
        <a:defRPr sz="4600">
          <a:solidFill>
            <a:schemeClr val="tx2"/>
          </a:solidFill>
          <a:latin typeface="Cambria" pitchFamily="18" charset="0"/>
          <a:ea typeface="MS PGothic" pitchFamily="34" charset="-128"/>
        </a:defRPr>
      </a:lvl6pPr>
      <a:lvl7pPr marL="914400" algn="l" rtl="0" fontAlgn="base">
        <a:spcBef>
          <a:spcPct val="0"/>
        </a:spcBef>
        <a:spcAft>
          <a:spcPct val="0"/>
        </a:spcAft>
        <a:defRPr sz="4600">
          <a:solidFill>
            <a:schemeClr val="tx2"/>
          </a:solidFill>
          <a:latin typeface="Cambria" pitchFamily="18" charset="0"/>
          <a:ea typeface="MS PGothic" pitchFamily="34" charset="-128"/>
        </a:defRPr>
      </a:lvl7pPr>
      <a:lvl8pPr marL="1371600" algn="l" rtl="0" fontAlgn="base">
        <a:spcBef>
          <a:spcPct val="0"/>
        </a:spcBef>
        <a:spcAft>
          <a:spcPct val="0"/>
        </a:spcAft>
        <a:defRPr sz="4600">
          <a:solidFill>
            <a:schemeClr val="tx2"/>
          </a:solidFill>
          <a:latin typeface="Cambria" pitchFamily="18" charset="0"/>
          <a:ea typeface="MS PGothic" pitchFamily="34" charset="-128"/>
        </a:defRPr>
      </a:lvl8pPr>
      <a:lvl9pPr marL="1828800" algn="l" rtl="0" fontAlgn="base">
        <a:spcBef>
          <a:spcPct val="0"/>
        </a:spcBef>
        <a:spcAft>
          <a:spcPct val="0"/>
        </a:spcAft>
        <a:defRPr sz="4600">
          <a:solidFill>
            <a:schemeClr val="tx2"/>
          </a:solidFill>
          <a:latin typeface="Cambria" pitchFamily="18" charset="0"/>
          <a:ea typeface="MS PGothic" pitchFamily="34" charset="-128"/>
        </a:defRPr>
      </a:lvl9pPr>
    </p:titleStyle>
    <p:bodyStyle>
      <a:lvl1pPr marL="342900" indent="-228600" algn="l" rtl="0" fontAlgn="base">
        <a:spcBef>
          <a:spcPct val="20000"/>
        </a:spcBef>
        <a:spcAft>
          <a:spcPct val="0"/>
        </a:spcAft>
        <a:buClr>
          <a:schemeClr val="accent1"/>
        </a:buClr>
        <a:buFont typeface="Arial" pitchFamily="34" charset="0"/>
        <a:buChar char="•"/>
        <a:defRPr sz="2200" kern="1200">
          <a:solidFill>
            <a:schemeClr val="tx1"/>
          </a:solidFill>
          <a:latin typeface="+mn-lt"/>
          <a:ea typeface="MS PGothic" pitchFamily="34" charset="-128"/>
          <a:cs typeface="+mn-cs"/>
        </a:defRPr>
      </a:lvl1pPr>
      <a:lvl2pPr marL="639763" indent="-228600" algn="l" rtl="0" fontAlgn="base">
        <a:spcBef>
          <a:spcPct val="20000"/>
        </a:spcBef>
        <a:spcAft>
          <a:spcPct val="0"/>
        </a:spcAft>
        <a:buClr>
          <a:schemeClr val="accent2"/>
        </a:buClr>
        <a:buFont typeface="Arial" pitchFamily="34" charset="0"/>
        <a:buChar char="•"/>
        <a:defRPr sz="2000" kern="1200">
          <a:solidFill>
            <a:schemeClr val="tx1"/>
          </a:solidFill>
          <a:latin typeface="+mn-lt"/>
          <a:ea typeface="MS PGothic" pitchFamily="34" charset="-128"/>
          <a:cs typeface="+mn-cs"/>
        </a:defRPr>
      </a:lvl2pPr>
      <a:lvl3pPr marL="1004888" indent="-228600" algn="l" rtl="0" fontAlgn="base">
        <a:spcBef>
          <a:spcPct val="20000"/>
        </a:spcBef>
        <a:spcAft>
          <a:spcPct val="0"/>
        </a:spcAft>
        <a:buClr>
          <a:srgbClr val="FF6700"/>
        </a:buClr>
        <a:buFont typeface="Arial" pitchFamily="34" charset="0"/>
        <a:buChar char="•"/>
        <a:defRPr kern="1200">
          <a:solidFill>
            <a:schemeClr val="tx1"/>
          </a:solidFill>
          <a:latin typeface="+mn-lt"/>
          <a:ea typeface="MS PGothic" pitchFamily="34" charset="-128"/>
          <a:cs typeface="+mn-cs"/>
        </a:defRPr>
      </a:lvl3pPr>
      <a:lvl4pPr marL="1279525" indent="-228600" algn="l" rtl="0" fontAlgn="base">
        <a:spcBef>
          <a:spcPct val="20000"/>
        </a:spcBef>
        <a:spcAft>
          <a:spcPct val="0"/>
        </a:spcAft>
        <a:buClr>
          <a:srgbClr val="909465"/>
        </a:buClr>
        <a:buFont typeface="Arial" pitchFamily="34" charset="0"/>
        <a:buChar char="•"/>
        <a:defRPr sz="1600" kern="1200">
          <a:solidFill>
            <a:schemeClr val="tx1"/>
          </a:solidFill>
          <a:latin typeface="+mn-lt"/>
          <a:ea typeface="MS PGothic" pitchFamily="34" charset="-128"/>
          <a:cs typeface="+mn-cs"/>
        </a:defRPr>
      </a:lvl4pPr>
      <a:lvl5pPr marL="1554163" indent="-228600" algn="l" rtl="0" fontAlgn="base">
        <a:spcBef>
          <a:spcPct val="20000"/>
        </a:spcBef>
        <a:spcAft>
          <a:spcPct val="0"/>
        </a:spcAft>
        <a:buClr>
          <a:srgbClr val="956B43"/>
        </a:buClr>
        <a:buFont typeface="Arial" pitchFamily="34" charset="0"/>
        <a:buChar char="•"/>
        <a:defRPr sz="1400" kern="1200">
          <a:solidFill>
            <a:schemeClr val="tx1"/>
          </a:solidFill>
          <a:latin typeface="+mn-lt"/>
          <a:ea typeface="MS PGothic" pitchFamily="34" charset="-128"/>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49286" y="1746912"/>
            <a:ext cx="7543800" cy="955345"/>
          </a:xfrm>
          <a:ln w="38100">
            <a:solidFill>
              <a:schemeClr val="accent6">
                <a:lumMod val="75000"/>
              </a:schemeClr>
            </a:solidFill>
          </a:ln>
        </p:spPr>
        <p:txBody>
          <a:bodyPr wrap="square" numCol="1" anchorCtr="0" compatLnSpc="1">
            <a:prstTxWarp prst="textNoShape">
              <a:avLst/>
            </a:prstTxWarp>
          </a:bodyPr>
          <a:lstStyle/>
          <a:p>
            <a:pPr algn="ctr"/>
            <a:r>
              <a:rPr lang="fr-FR" sz="4800" b="1" dirty="0" smtClean="0">
                <a:solidFill>
                  <a:schemeClr val="accent6">
                    <a:lumMod val="75000"/>
                  </a:schemeClr>
                </a:solidFill>
                <a:latin typeface="Arial" pitchFamily="34" charset="0"/>
                <a:cs typeface="Arial" pitchFamily="34" charset="0"/>
              </a:rPr>
              <a:t>Ecole François Noël</a:t>
            </a:r>
            <a:endParaRPr lang="fr-FR" sz="2000" dirty="0" smtClean="0">
              <a:solidFill>
                <a:schemeClr val="accent6">
                  <a:lumMod val="75000"/>
                </a:schemeClr>
              </a:solidFill>
              <a:latin typeface="Arial" pitchFamily="34" charset="0"/>
              <a:cs typeface="Arial" pitchFamily="34" charset="0"/>
            </a:endParaRPr>
          </a:p>
        </p:txBody>
      </p:sp>
      <p:sp>
        <p:nvSpPr>
          <p:cNvPr id="3" name="Sous-titre 2"/>
          <p:cNvSpPr>
            <a:spLocks noGrp="1"/>
          </p:cNvSpPr>
          <p:nvPr>
            <p:ph type="subTitle" idx="1"/>
          </p:nvPr>
        </p:nvSpPr>
        <p:spPr>
          <a:xfrm>
            <a:off x="449286" y="3002507"/>
            <a:ext cx="5364660" cy="2306471"/>
          </a:xfrm>
        </p:spPr>
        <p:txBody>
          <a:bodyPr>
            <a:noAutofit/>
          </a:bodyPr>
          <a:lstStyle/>
          <a:p>
            <a:pPr algn="ctr"/>
            <a:r>
              <a:rPr lang="fr-FR" sz="3200" b="1" dirty="0" smtClean="0">
                <a:solidFill>
                  <a:schemeClr val="accent1">
                    <a:lumMod val="75000"/>
                  </a:schemeClr>
                </a:solidFill>
                <a:latin typeface="Arial" pitchFamily="34" charset="0"/>
                <a:cs typeface="Arial" pitchFamily="34" charset="0"/>
              </a:rPr>
              <a:t>Sensibiliser  au développement durable et prendre conscience de son importance pour l’avenir</a:t>
            </a:r>
          </a:p>
          <a:p>
            <a:pPr algn="ctr"/>
            <a:endParaRPr lang="fr-FR" sz="3200" b="1" dirty="0" smtClean="0">
              <a:solidFill>
                <a:schemeClr val="accent1">
                  <a:lumMod val="75000"/>
                </a:schemeClr>
              </a:solidFill>
              <a:latin typeface="Arial" pitchFamily="34" charset="0"/>
              <a:cs typeface="Arial" pitchFamily="34" charset="0"/>
            </a:endParaRPr>
          </a:p>
        </p:txBody>
      </p:sp>
      <p:pic>
        <p:nvPicPr>
          <p:cNvPr id="2051" name="Image 3" descr="Capture d’écran 2014-10-13 à 12.09.18.png"/>
          <p:cNvPicPr>
            <a:picLocks noChangeAspect="1"/>
          </p:cNvPicPr>
          <p:nvPr/>
        </p:nvPicPr>
        <p:blipFill>
          <a:blip r:embed="rId2" cstate="print"/>
          <a:srcRect/>
          <a:stretch>
            <a:fillRect/>
          </a:stretch>
        </p:blipFill>
        <p:spPr bwMode="auto">
          <a:xfrm>
            <a:off x="0" y="0"/>
            <a:ext cx="9144000" cy="1241425"/>
          </a:xfrm>
          <a:prstGeom prst="rect">
            <a:avLst/>
          </a:prstGeom>
          <a:noFill/>
          <a:ln w="9525">
            <a:noFill/>
            <a:miter lim="800000"/>
            <a:headEnd/>
            <a:tailEnd/>
          </a:ln>
        </p:spPr>
      </p:pic>
      <p:sp>
        <p:nvSpPr>
          <p:cNvPr id="5" name="ZoneTexte 4"/>
          <p:cNvSpPr txBox="1"/>
          <p:nvPr/>
        </p:nvSpPr>
        <p:spPr>
          <a:xfrm>
            <a:off x="846162" y="5678310"/>
            <a:ext cx="4462818" cy="707886"/>
          </a:xfrm>
          <a:prstGeom prst="rect">
            <a:avLst/>
          </a:prstGeom>
          <a:noFill/>
        </p:spPr>
        <p:txBody>
          <a:bodyPr wrap="square" rtlCol="0">
            <a:spAutoFit/>
          </a:bodyPr>
          <a:lstStyle/>
          <a:p>
            <a:pPr algn="ctr"/>
            <a:r>
              <a:rPr lang="fr-FR" sz="2000" b="1" dirty="0" smtClean="0">
                <a:solidFill>
                  <a:schemeClr val="accent6">
                    <a:lumMod val="75000"/>
                  </a:schemeClr>
                </a:solidFill>
                <a:latin typeface="Arial" pitchFamily="34" charset="0"/>
                <a:cs typeface="Arial" pitchFamily="34" charset="0"/>
              </a:rPr>
              <a:t>Arleux</a:t>
            </a:r>
            <a:br>
              <a:rPr lang="fr-FR" sz="2000" b="1" dirty="0" smtClean="0">
                <a:solidFill>
                  <a:schemeClr val="accent6">
                    <a:lumMod val="75000"/>
                  </a:schemeClr>
                </a:solidFill>
                <a:latin typeface="Arial" pitchFamily="34" charset="0"/>
                <a:cs typeface="Arial" pitchFamily="34" charset="0"/>
              </a:rPr>
            </a:br>
            <a:r>
              <a:rPr lang="fr-FR" sz="2000" b="1" dirty="0" smtClean="0">
                <a:solidFill>
                  <a:schemeClr val="accent6">
                    <a:lumMod val="75000"/>
                  </a:schemeClr>
                </a:solidFill>
                <a:latin typeface="Arial" pitchFamily="34" charset="0"/>
                <a:cs typeface="Arial" pitchFamily="34" charset="0"/>
              </a:rPr>
              <a:t>Circonscription  de Douai-Cantin</a:t>
            </a:r>
            <a:endParaRPr lang="fr-FR" sz="2000" b="1" dirty="0">
              <a:solidFill>
                <a:schemeClr val="accent6">
                  <a:lumMod val="75000"/>
                </a:schemeClr>
              </a:solidFill>
              <a:latin typeface="Arial" pitchFamily="34" charset="0"/>
              <a:cs typeface="Arial" pitchFamily="34" charset="0"/>
            </a:endParaRPr>
          </a:p>
        </p:txBody>
      </p:sp>
      <p:pic>
        <p:nvPicPr>
          <p:cNvPr id="7" name="Image 6" descr="% P1100644.jpg"/>
          <p:cNvPicPr>
            <a:picLocks noChangeAspect="1"/>
          </p:cNvPicPr>
          <p:nvPr/>
        </p:nvPicPr>
        <p:blipFill>
          <a:blip r:embed="rId3" cstate="print"/>
          <a:stretch>
            <a:fillRect/>
          </a:stretch>
        </p:blipFill>
        <p:spPr>
          <a:xfrm rot="406402">
            <a:off x="5701956" y="3719335"/>
            <a:ext cx="3307308" cy="248048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Espace réservé du contenu 2"/>
          <p:cNvSpPr>
            <a:spLocks noGrp="1"/>
          </p:cNvSpPr>
          <p:nvPr>
            <p:ph idx="1"/>
          </p:nvPr>
        </p:nvSpPr>
        <p:spPr>
          <a:xfrm>
            <a:off x="457200" y="1600200"/>
            <a:ext cx="7620000" cy="1975513"/>
          </a:xfrm>
        </p:spPr>
        <p:txBody>
          <a:bodyPr/>
          <a:lstStyle/>
          <a:p>
            <a:pPr>
              <a:buNone/>
            </a:pPr>
            <a:endParaRPr lang="fr-FR" sz="1200" b="1" i="1" u="sng" dirty="0" smtClean="0">
              <a:latin typeface="Arial" pitchFamily="34" charset="0"/>
              <a:cs typeface="Arial" pitchFamily="34" charset="0"/>
            </a:endParaRPr>
          </a:p>
          <a:p>
            <a:pPr>
              <a:buNone/>
            </a:pPr>
            <a:r>
              <a:rPr lang="fr-FR" sz="1400" b="1" i="1" u="sng" dirty="0" smtClean="0">
                <a:solidFill>
                  <a:srgbClr val="FF0000"/>
                </a:solidFill>
                <a:latin typeface="Arial" pitchFamily="34" charset="0"/>
                <a:cs typeface="Arial" pitchFamily="34" charset="0"/>
              </a:rPr>
              <a:t>Classes de Mme DELVILLE et Mme BUTKIEWICZ, niveaux de la TPS à la GS</a:t>
            </a:r>
            <a:endParaRPr lang="fr-FR" sz="1400" dirty="0" smtClean="0">
              <a:solidFill>
                <a:srgbClr val="FF0000"/>
              </a:solidFill>
              <a:latin typeface="Arial" pitchFamily="34" charset="0"/>
              <a:cs typeface="Arial" pitchFamily="34" charset="0"/>
            </a:endParaRPr>
          </a:p>
          <a:p>
            <a:pPr>
              <a:buNone/>
            </a:pPr>
            <a:r>
              <a:rPr lang="fr-FR" sz="1200" dirty="0" smtClean="0">
                <a:latin typeface="Arial" pitchFamily="34" charset="0"/>
                <a:cs typeface="Arial" pitchFamily="34" charset="0"/>
              </a:rPr>
              <a:t> Sensibiliser à la nécessité de trier les déchets en agissant tout d’abord sur l’environnement proche (école/maison) puis en élargissant cette action à un environnement plus lointain (quartier)</a:t>
            </a:r>
          </a:p>
          <a:p>
            <a:pPr lvl="0">
              <a:buNone/>
            </a:pPr>
            <a:r>
              <a:rPr lang="fr-FR" sz="1200" dirty="0" smtClean="0">
                <a:latin typeface="Arial" pitchFamily="34" charset="0"/>
                <a:cs typeface="Arial" pitchFamily="34" charset="0"/>
              </a:rPr>
              <a:t>Responsabiliser les élèves quant aux effets de leurs actions individuelles et collectives dans le temps et dans l’espace (conséquences de ce que je fais ici et maintenant, ailleurs et plus tard)</a:t>
            </a:r>
          </a:p>
          <a:p>
            <a:pPr lvl="0">
              <a:buNone/>
            </a:pPr>
            <a:r>
              <a:rPr lang="fr-FR" sz="1200" dirty="0" smtClean="0">
                <a:latin typeface="Arial" pitchFamily="34" charset="0"/>
                <a:cs typeface="Arial" pitchFamily="34" charset="0"/>
              </a:rPr>
              <a:t>Faire prendre conscience aux élèves de la place qu’occupent les déchets dans la vie quotidienne, de leur devenir et du recyclage.</a:t>
            </a:r>
          </a:p>
          <a:p>
            <a:pPr>
              <a:buNone/>
            </a:pPr>
            <a:r>
              <a:rPr lang="fr-FR" sz="1200" b="1" i="1" dirty="0" smtClean="0">
                <a:latin typeface="Arial" pitchFamily="34" charset="0"/>
                <a:cs typeface="Arial" pitchFamily="34" charset="0"/>
              </a:rPr>
              <a:t> </a:t>
            </a:r>
            <a:endParaRPr lang="fr-FR" sz="1200" dirty="0" smtClean="0">
              <a:latin typeface="Arial" pitchFamily="34" charset="0"/>
              <a:cs typeface="Arial" pitchFamily="34" charset="0"/>
            </a:endParaRPr>
          </a:p>
          <a:p>
            <a:pPr>
              <a:buNone/>
            </a:pPr>
            <a:endParaRPr lang="fr-FR" sz="1200" dirty="0" smtClean="0">
              <a:latin typeface="Arial" pitchFamily="34" charset="0"/>
              <a:cs typeface="Arial" pitchFamily="34" charset="0"/>
            </a:endParaRPr>
          </a:p>
        </p:txBody>
      </p:sp>
      <p:pic>
        <p:nvPicPr>
          <p:cNvPr id="3074" name="Image 3" descr="Capture d’écran 2014-10-13 à 12.09.18.png"/>
          <p:cNvPicPr>
            <a:picLocks noChangeAspect="1"/>
          </p:cNvPicPr>
          <p:nvPr/>
        </p:nvPicPr>
        <p:blipFill>
          <a:blip r:embed="rId2" cstate="print"/>
          <a:srcRect/>
          <a:stretch>
            <a:fillRect/>
          </a:stretch>
        </p:blipFill>
        <p:spPr bwMode="auto">
          <a:xfrm>
            <a:off x="0" y="0"/>
            <a:ext cx="9144000" cy="1241425"/>
          </a:xfrm>
          <a:prstGeom prst="rect">
            <a:avLst/>
          </a:prstGeom>
          <a:noFill/>
          <a:ln w="9525">
            <a:noFill/>
            <a:miter lim="800000"/>
            <a:headEnd/>
            <a:tailEnd/>
          </a:ln>
        </p:spPr>
      </p:pic>
      <p:sp>
        <p:nvSpPr>
          <p:cNvPr id="5" name="ZoneTexte 4"/>
          <p:cNvSpPr txBox="1"/>
          <p:nvPr/>
        </p:nvSpPr>
        <p:spPr>
          <a:xfrm>
            <a:off x="457200" y="3610296"/>
            <a:ext cx="4228532" cy="2769989"/>
          </a:xfrm>
          <a:prstGeom prst="rect">
            <a:avLst/>
          </a:prstGeom>
          <a:noFill/>
        </p:spPr>
        <p:txBody>
          <a:bodyPr wrap="square" rtlCol="0">
            <a:spAutoFit/>
          </a:bodyPr>
          <a:lstStyle/>
          <a:p>
            <a:pPr>
              <a:buNone/>
            </a:pPr>
            <a:r>
              <a:rPr lang="fr-FR" sz="1400" b="1" u="sng" dirty="0" smtClean="0">
                <a:solidFill>
                  <a:srgbClr val="FF0000"/>
                </a:solidFill>
                <a:latin typeface="Arial" pitchFamily="34" charset="0"/>
                <a:cs typeface="Arial" pitchFamily="34" charset="0"/>
              </a:rPr>
              <a:t>Les actions</a:t>
            </a:r>
            <a:endParaRPr lang="fr-FR" sz="1400" u="sng" dirty="0" smtClean="0">
              <a:solidFill>
                <a:srgbClr val="FF0000"/>
              </a:solidFill>
              <a:latin typeface="Arial" pitchFamily="34" charset="0"/>
              <a:cs typeface="Arial" pitchFamily="34" charset="0"/>
            </a:endParaRPr>
          </a:p>
          <a:p>
            <a:pPr>
              <a:buNone/>
            </a:pPr>
            <a:r>
              <a:rPr lang="fr-FR" sz="1200" dirty="0" smtClean="0">
                <a:latin typeface="Arial" pitchFamily="34" charset="0"/>
                <a:cs typeface="Arial" pitchFamily="34" charset="0"/>
              </a:rPr>
              <a:t>Beaucoup de papiers sont retrouvés dans la cour de l'école. Les élèves mettent dans la même poubelle les papiers, les déchets divers (ex : gourde de compote) et les matières biodégradables (ex : pelure de banane) Suite à ce constat les classes maternelles ont décidé </a:t>
            </a:r>
            <a:r>
              <a:rPr lang="fr-FR" sz="1200" dirty="0" smtClean="0">
                <a:latin typeface="Arial" pitchFamily="34" charset="0"/>
                <a:cs typeface="Arial" pitchFamily="34" charset="0"/>
              </a:rPr>
              <a:t> </a:t>
            </a:r>
            <a:r>
              <a:rPr lang="fr-FR" sz="1200" dirty="0" smtClean="0">
                <a:latin typeface="Arial" pitchFamily="34" charset="0"/>
                <a:cs typeface="Arial" pitchFamily="34" charset="0"/>
              </a:rPr>
              <a:t>:</a:t>
            </a:r>
          </a:p>
          <a:p>
            <a:pPr>
              <a:buNone/>
            </a:pPr>
            <a:endParaRPr lang="fr-FR" sz="1200" dirty="0" smtClean="0">
              <a:latin typeface="Arial" pitchFamily="34" charset="0"/>
              <a:cs typeface="Arial" pitchFamily="34" charset="0"/>
            </a:endParaRPr>
          </a:p>
          <a:p>
            <a:pPr lvl="0">
              <a:buFont typeface="Arial" pitchFamily="34" charset="0"/>
              <a:buChar char="•"/>
            </a:pPr>
            <a:r>
              <a:rPr lang="fr-FR" sz="1200" dirty="0" smtClean="0">
                <a:latin typeface="Arial" pitchFamily="34" charset="0"/>
                <a:cs typeface="Arial" pitchFamily="34" charset="0"/>
              </a:rPr>
              <a:t> de différencier ces déchets</a:t>
            </a:r>
          </a:p>
          <a:p>
            <a:pPr lvl="0">
              <a:buFont typeface="Arial" pitchFamily="34" charset="0"/>
              <a:buChar char="•"/>
            </a:pPr>
            <a:r>
              <a:rPr lang="fr-FR" sz="1200" dirty="0" smtClean="0">
                <a:latin typeface="Arial" pitchFamily="34" charset="0"/>
                <a:cs typeface="Arial" pitchFamily="34" charset="0"/>
              </a:rPr>
              <a:t> de créer différentes poubelles pour les recueillir</a:t>
            </a:r>
          </a:p>
          <a:p>
            <a:pPr lvl="0">
              <a:buFont typeface="Arial" pitchFamily="34" charset="0"/>
              <a:buChar char="•"/>
            </a:pPr>
            <a:r>
              <a:rPr lang="fr-FR" sz="1200" dirty="0" smtClean="0">
                <a:latin typeface="Arial" pitchFamily="34" charset="0"/>
                <a:cs typeface="Arial" pitchFamily="34" charset="0"/>
              </a:rPr>
              <a:t> d'installer un composteur </a:t>
            </a:r>
          </a:p>
          <a:p>
            <a:pPr lvl="0">
              <a:buFont typeface="Arial" pitchFamily="34" charset="0"/>
              <a:buChar char="•"/>
            </a:pPr>
            <a:r>
              <a:rPr lang="fr-FR" sz="1200" dirty="0" smtClean="0">
                <a:latin typeface="Arial" pitchFamily="34" charset="0"/>
                <a:cs typeface="Arial" pitchFamily="34" charset="0"/>
              </a:rPr>
              <a:t> d'observer l'évolution de ces déchets</a:t>
            </a:r>
          </a:p>
          <a:p>
            <a:pPr>
              <a:buNone/>
            </a:pPr>
            <a:endParaRPr lang="fr-FR" sz="1200" dirty="0" smtClean="0">
              <a:latin typeface="Arial" pitchFamily="34" charset="0"/>
              <a:cs typeface="Arial" pitchFamily="34" charset="0"/>
            </a:endParaRPr>
          </a:p>
          <a:p>
            <a:pPr algn="ctr">
              <a:buNone/>
            </a:pPr>
            <a:r>
              <a:rPr lang="fr-FR" sz="1400" b="1" dirty="0" smtClean="0">
                <a:latin typeface="Arial" pitchFamily="34" charset="0"/>
                <a:cs typeface="Arial" pitchFamily="34" charset="0"/>
              </a:rPr>
              <a:t>Partenariat avec la Communauté d’Agglomération du Douaisis</a:t>
            </a:r>
            <a:endParaRPr lang="fr-FR" sz="1400" b="1" dirty="0"/>
          </a:p>
        </p:txBody>
      </p:sp>
      <p:sp>
        <p:nvSpPr>
          <p:cNvPr id="6" name="ZoneTexte 5"/>
          <p:cNvSpPr txBox="1"/>
          <p:nvPr/>
        </p:nvSpPr>
        <p:spPr>
          <a:xfrm>
            <a:off x="1296536" y="1241426"/>
            <a:ext cx="6780663" cy="523220"/>
          </a:xfrm>
          <a:prstGeom prst="rect">
            <a:avLst/>
          </a:prstGeom>
          <a:noFill/>
        </p:spPr>
        <p:txBody>
          <a:bodyPr wrap="square" rtlCol="0">
            <a:spAutoFit/>
          </a:bodyPr>
          <a:lstStyle/>
          <a:p>
            <a:r>
              <a:rPr lang="fr-FR" sz="2800" b="1" i="1" u="sng" dirty="0" smtClean="0">
                <a:solidFill>
                  <a:srgbClr val="00B050"/>
                </a:solidFill>
                <a:latin typeface="Arial" pitchFamily="34" charset="0"/>
                <a:cs typeface="Arial" pitchFamily="34" charset="0"/>
              </a:rPr>
              <a:t>SENSIBILISER AU TRI DES DECHETS</a:t>
            </a:r>
            <a:endParaRPr lang="fr-FR" sz="2800" dirty="0">
              <a:solidFill>
                <a:srgbClr val="00B050"/>
              </a:solidFill>
            </a:endParaRPr>
          </a:p>
        </p:txBody>
      </p:sp>
      <p:pic>
        <p:nvPicPr>
          <p:cNvPr id="8" name="Image 7" descr="compost %.jpg"/>
          <p:cNvPicPr>
            <a:picLocks noChangeAspect="1"/>
          </p:cNvPicPr>
          <p:nvPr/>
        </p:nvPicPr>
        <p:blipFill>
          <a:blip r:embed="rId3" cstate="print"/>
          <a:stretch>
            <a:fillRect/>
          </a:stretch>
        </p:blipFill>
        <p:spPr>
          <a:xfrm>
            <a:off x="4685732" y="3575713"/>
            <a:ext cx="4267200" cy="294322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 PICT1311.jpg"/>
          <p:cNvPicPr>
            <a:picLocks noChangeAspect="1"/>
          </p:cNvPicPr>
          <p:nvPr/>
        </p:nvPicPr>
        <p:blipFill>
          <a:blip r:embed="rId2" cstate="print"/>
          <a:stretch>
            <a:fillRect/>
          </a:stretch>
        </p:blipFill>
        <p:spPr>
          <a:xfrm rot="361761">
            <a:off x="5165678" y="4326407"/>
            <a:ext cx="3673523" cy="2345150"/>
          </a:xfrm>
          <a:prstGeom prst="rect">
            <a:avLst/>
          </a:prstGeom>
        </p:spPr>
      </p:pic>
      <p:pic>
        <p:nvPicPr>
          <p:cNvPr id="4098" name="Image 4" descr="Capture d’écran 2014-10-13 à 12.09.18.png"/>
          <p:cNvPicPr>
            <a:picLocks noChangeAspect="1"/>
          </p:cNvPicPr>
          <p:nvPr/>
        </p:nvPicPr>
        <p:blipFill>
          <a:blip r:embed="rId3" cstate="print"/>
          <a:srcRect/>
          <a:stretch>
            <a:fillRect/>
          </a:stretch>
        </p:blipFill>
        <p:spPr bwMode="auto">
          <a:xfrm>
            <a:off x="0" y="0"/>
            <a:ext cx="9144000" cy="1241425"/>
          </a:xfrm>
          <a:prstGeom prst="rect">
            <a:avLst/>
          </a:prstGeom>
          <a:noFill/>
          <a:ln w="9525">
            <a:noFill/>
            <a:miter lim="800000"/>
            <a:headEnd/>
            <a:tailEnd/>
          </a:ln>
        </p:spPr>
      </p:pic>
      <p:sp>
        <p:nvSpPr>
          <p:cNvPr id="5" name="ZoneTexte 4"/>
          <p:cNvSpPr txBox="1"/>
          <p:nvPr/>
        </p:nvSpPr>
        <p:spPr>
          <a:xfrm>
            <a:off x="344196" y="2811439"/>
            <a:ext cx="4708477" cy="3293209"/>
          </a:xfrm>
          <a:prstGeom prst="rect">
            <a:avLst/>
          </a:prstGeom>
          <a:noFill/>
        </p:spPr>
        <p:txBody>
          <a:bodyPr wrap="square" rtlCol="0">
            <a:spAutoFit/>
          </a:bodyPr>
          <a:lstStyle/>
          <a:p>
            <a:r>
              <a:rPr lang="fr-FR" b="1" dirty="0" smtClean="0">
                <a:latin typeface="Arial" pitchFamily="34" charset="0"/>
                <a:cs typeface="Arial" pitchFamily="34" charset="0"/>
              </a:rPr>
              <a:t>Les actions</a:t>
            </a:r>
            <a:endParaRPr lang="fr-FR" dirty="0" smtClean="0">
              <a:latin typeface="Arial" pitchFamily="34" charset="0"/>
              <a:cs typeface="Arial" pitchFamily="34" charset="0"/>
            </a:endParaRPr>
          </a:p>
          <a:p>
            <a:r>
              <a:rPr lang="fr-FR" dirty="0" smtClean="0">
                <a:latin typeface="Arial" pitchFamily="34" charset="0"/>
                <a:cs typeface="Arial" pitchFamily="34" charset="0"/>
              </a:rPr>
              <a:t>Sur le constat réalisé précédemment, ces classes ont décidé les actions suivantes :</a:t>
            </a:r>
          </a:p>
          <a:p>
            <a:pPr lvl="0">
              <a:buFont typeface="Arial" pitchFamily="34" charset="0"/>
              <a:buChar char="•"/>
            </a:pPr>
            <a:r>
              <a:rPr lang="fr-FR" dirty="0" smtClean="0">
                <a:latin typeface="Arial" pitchFamily="34" charset="0"/>
                <a:cs typeface="Arial" pitchFamily="34" charset="0"/>
              </a:rPr>
              <a:t> réaliser des productions d'arts plastiques à partir de recyclage </a:t>
            </a:r>
          </a:p>
          <a:p>
            <a:pPr lvl="0">
              <a:buFont typeface="Arial" pitchFamily="34" charset="0"/>
              <a:buChar char="•"/>
            </a:pPr>
            <a:r>
              <a:rPr lang="fr-FR" dirty="0" smtClean="0">
                <a:latin typeface="Arial" pitchFamily="34" charset="0"/>
                <a:cs typeface="Arial" pitchFamily="34" charset="0"/>
              </a:rPr>
              <a:t> visiter un centre le centre de tri de la Communauté d'Agglomération du </a:t>
            </a:r>
            <a:r>
              <a:rPr lang="fr-FR" dirty="0" err="1" smtClean="0">
                <a:latin typeface="Arial" pitchFamily="34" charset="0"/>
                <a:cs typeface="Arial" pitchFamily="34" charset="0"/>
              </a:rPr>
              <a:t>Douaisis</a:t>
            </a:r>
            <a:r>
              <a:rPr lang="fr-FR" dirty="0" smtClean="0">
                <a:latin typeface="Arial" pitchFamily="34" charset="0"/>
                <a:cs typeface="Arial" pitchFamily="34" charset="0"/>
              </a:rPr>
              <a:t> </a:t>
            </a:r>
          </a:p>
          <a:p>
            <a:pPr lvl="0">
              <a:buFont typeface="Arial" pitchFamily="34" charset="0"/>
              <a:buChar char="•"/>
            </a:pPr>
            <a:r>
              <a:rPr lang="fr-FR" dirty="0" smtClean="0">
                <a:latin typeface="Arial" pitchFamily="34" charset="0"/>
                <a:cs typeface="Arial" pitchFamily="34" charset="0"/>
              </a:rPr>
              <a:t> mettre en place des saynètes qui abordent le thème du </a:t>
            </a:r>
            <a:r>
              <a:rPr lang="fr-FR" dirty="0" smtClean="0">
                <a:latin typeface="Arial" pitchFamily="34" charset="0"/>
                <a:cs typeface="Arial" pitchFamily="34" charset="0"/>
              </a:rPr>
              <a:t>recyclage</a:t>
            </a:r>
            <a:endParaRPr lang="fr-FR" dirty="0" smtClean="0">
              <a:latin typeface="Arial" pitchFamily="34" charset="0"/>
              <a:cs typeface="Arial" pitchFamily="34" charset="0"/>
            </a:endParaRPr>
          </a:p>
          <a:p>
            <a:pPr lvl="0"/>
            <a:endParaRPr lang="fr-FR" dirty="0" smtClean="0">
              <a:latin typeface="Arial" pitchFamily="34" charset="0"/>
              <a:cs typeface="Arial" pitchFamily="34" charset="0"/>
            </a:endParaRPr>
          </a:p>
          <a:p>
            <a:pPr lvl="0" algn="ctr"/>
            <a:r>
              <a:rPr lang="fr-FR" sz="1400" b="1" dirty="0" smtClean="0">
                <a:latin typeface="Arial" pitchFamily="34" charset="0"/>
                <a:cs typeface="Arial" pitchFamily="34" charset="0"/>
              </a:rPr>
              <a:t>Partenariat avec la Communauté d’Agglomération du Douaisis  et la commune d’Arleux</a:t>
            </a:r>
            <a:endParaRPr lang="fr-FR" dirty="0">
              <a:latin typeface="Arial" pitchFamily="34" charset="0"/>
              <a:cs typeface="Arial" pitchFamily="34" charset="0"/>
            </a:endParaRPr>
          </a:p>
        </p:txBody>
      </p:sp>
      <p:pic>
        <p:nvPicPr>
          <p:cNvPr id="6" name="Image 5" descr="PICT1308 %.jpg"/>
          <p:cNvPicPr>
            <a:picLocks noChangeAspect="1"/>
          </p:cNvPicPr>
          <p:nvPr/>
        </p:nvPicPr>
        <p:blipFill>
          <a:blip r:embed="rId4" cstate="print"/>
          <a:stretch>
            <a:fillRect/>
          </a:stretch>
        </p:blipFill>
        <p:spPr>
          <a:xfrm rot="21240717">
            <a:off x="6297716" y="2675653"/>
            <a:ext cx="2381535" cy="1914344"/>
          </a:xfrm>
          <a:prstGeom prst="rect">
            <a:avLst/>
          </a:prstGeom>
        </p:spPr>
      </p:pic>
      <p:sp>
        <p:nvSpPr>
          <p:cNvPr id="4" name="Espace réservé du contenu 3"/>
          <p:cNvSpPr>
            <a:spLocks noGrp="1"/>
          </p:cNvSpPr>
          <p:nvPr>
            <p:ph idx="1"/>
          </p:nvPr>
        </p:nvSpPr>
        <p:spPr>
          <a:xfrm>
            <a:off x="457200" y="1241425"/>
            <a:ext cx="7881582" cy="965579"/>
          </a:xfrm>
        </p:spPr>
        <p:txBody>
          <a:bodyPr/>
          <a:lstStyle/>
          <a:p>
            <a:pPr algn="ctr">
              <a:buNone/>
            </a:pPr>
            <a:r>
              <a:rPr lang="fr-FR" sz="2800" b="1" dirty="0" smtClean="0">
                <a:solidFill>
                  <a:schemeClr val="accent6">
                    <a:lumMod val="75000"/>
                  </a:schemeClr>
                </a:solidFill>
                <a:latin typeface="Arial" pitchFamily="34" charset="0"/>
                <a:cs typeface="Arial" pitchFamily="34" charset="0"/>
              </a:rPr>
              <a:t>Prendre conscience de l’action de l’homme sur l’environnement</a:t>
            </a:r>
            <a:endParaRPr lang="fr-FR" sz="2800" b="1" dirty="0">
              <a:solidFill>
                <a:schemeClr val="accent6">
                  <a:lumMod val="75000"/>
                </a:schemeClr>
              </a:solidFill>
              <a:latin typeface="Arial" pitchFamily="34" charset="0"/>
              <a:cs typeface="Arial" pitchFamily="34" charset="0"/>
            </a:endParaRPr>
          </a:p>
        </p:txBody>
      </p:sp>
      <p:sp>
        <p:nvSpPr>
          <p:cNvPr id="8" name="ZoneTexte 7"/>
          <p:cNvSpPr txBox="1"/>
          <p:nvPr/>
        </p:nvSpPr>
        <p:spPr>
          <a:xfrm>
            <a:off x="457200" y="2283698"/>
            <a:ext cx="6844352" cy="338554"/>
          </a:xfrm>
          <a:prstGeom prst="rect">
            <a:avLst/>
          </a:prstGeom>
          <a:noFill/>
        </p:spPr>
        <p:txBody>
          <a:bodyPr wrap="square" rtlCol="0">
            <a:spAutoFit/>
          </a:bodyPr>
          <a:lstStyle/>
          <a:p>
            <a:r>
              <a:rPr lang="fr-FR" sz="1600" b="1" u="sng" dirty="0" smtClean="0">
                <a:solidFill>
                  <a:srgbClr val="00B050"/>
                </a:solidFill>
                <a:latin typeface="Arial" pitchFamily="34" charset="0"/>
                <a:cs typeface="Arial" pitchFamily="34" charset="0"/>
              </a:rPr>
              <a:t>Les classes de Mme LEVESQUE (GS/CP) et Mme LEBLOND (CP/CE1)</a:t>
            </a:r>
            <a:endParaRPr lang="fr-FR" sz="1600" b="1" u="sng" dirty="0">
              <a:solidFill>
                <a:srgbClr val="00B05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Image 4" descr="Capture d’écran 2014-10-13 à 12.09.18.png"/>
          <p:cNvPicPr>
            <a:picLocks noChangeAspect="1"/>
          </p:cNvPicPr>
          <p:nvPr/>
        </p:nvPicPr>
        <p:blipFill>
          <a:blip r:embed="rId2" cstate="print"/>
          <a:srcRect/>
          <a:stretch>
            <a:fillRect/>
          </a:stretch>
        </p:blipFill>
        <p:spPr bwMode="auto">
          <a:xfrm>
            <a:off x="0" y="0"/>
            <a:ext cx="9144000" cy="1241425"/>
          </a:xfrm>
          <a:prstGeom prst="rect">
            <a:avLst/>
          </a:prstGeom>
          <a:noFill/>
          <a:ln w="9525">
            <a:noFill/>
            <a:miter lim="800000"/>
            <a:headEnd/>
            <a:tailEnd/>
          </a:ln>
        </p:spPr>
      </p:pic>
      <p:sp>
        <p:nvSpPr>
          <p:cNvPr id="4" name="Espace réservé du contenu 3"/>
          <p:cNvSpPr>
            <a:spLocks noGrp="1"/>
          </p:cNvSpPr>
          <p:nvPr>
            <p:ph idx="1"/>
          </p:nvPr>
        </p:nvSpPr>
        <p:spPr>
          <a:xfrm>
            <a:off x="211539" y="1281183"/>
            <a:ext cx="8031707" cy="638033"/>
          </a:xfrm>
        </p:spPr>
        <p:txBody>
          <a:bodyPr/>
          <a:lstStyle/>
          <a:p>
            <a:pPr>
              <a:buNone/>
            </a:pPr>
            <a:r>
              <a:rPr lang="fr-FR" sz="2800" b="1" dirty="0" smtClean="0">
                <a:solidFill>
                  <a:srgbClr val="0070C0"/>
                </a:solidFill>
                <a:latin typeface="Arial" pitchFamily="34" charset="0"/>
                <a:cs typeface="Arial" pitchFamily="34" charset="0"/>
              </a:rPr>
              <a:t>Comprendre la problématique liée à l’énergie</a:t>
            </a:r>
            <a:endParaRPr lang="fr-FR" sz="2800" b="1" dirty="0">
              <a:solidFill>
                <a:srgbClr val="0070C0"/>
              </a:solidFill>
              <a:latin typeface="Arial" pitchFamily="34" charset="0"/>
              <a:cs typeface="Arial" pitchFamily="34" charset="0"/>
            </a:endParaRPr>
          </a:p>
        </p:txBody>
      </p:sp>
      <p:sp>
        <p:nvSpPr>
          <p:cNvPr id="5" name="ZoneTexte 4"/>
          <p:cNvSpPr txBox="1"/>
          <p:nvPr/>
        </p:nvSpPr>
        <p:spPr>
          <a:xfrm>
            <a:off x="211539" y="1734550"/>
            <a:ext cx="6380330" cy="369332"/>
          </a:xfrm>
          <a:prstGeom prst="rect">
            <a:avLst/>
          </a:prstGeom>
          <a:noFill/>
        </p:spPr>
        <p:txBody>
          <a:bodyPr wrap="square" rtlCol="0">
            <a:spAutoFit/>
          </a:bodyPr>
          <a:lstStyle/>
          <a:p>
            <a:r>
              <a:rPr lang="fr-FR" b="1" i="1" u="sng" dirty="0" smtClean="0">
                <a:solidFill>
                  <a:srgbClr val="00B050"/>
                </a:solidFill>
              </a:rPr>
              <a:t>Les classes de Mme SELLIER et M. SONNEVILLE, CE2, CM1, CM2</a:t>
            </a:r>
            <a:endParaRPr lang="fr-FR" dirty="0" smtClean="0">
              <a:solidFill>
                <a:srgbClr val="00B050"/>
              </a:solidFill>
            </a:endParaRPr>
          </a:p>
        </p:txBody>
      </p:sp>
      <p:sp>
        <p:nvSpPr>
          <p:cNvPr id="8" name="ZoneTexte 7"/>
          <p:cNvSpPr txBox="1"/>
          <p:nvPr/>
        </p:nvSpPr>
        <p:spPr>
          <a:xfrm>
            <a:off x="3149168" y="2320119"/>
            <a:ext cx="5339739" cy="4216539"/>
          </a:xfrm>
          <a:prstGeom prst="rect">
            <a:avLst/>
          </a:prstGeom>
          <a:noFill/>
        </p:spPr>
        <p:txBody>
          <a:bodyPr wrap="square" rtlCol="0">
            <a:spAutoFit/>
          </a:bodyPr>
          <a:lstStyle/>
          <a:p>
            <a:r>
              <a:rPr lang="fr-FR" sz="2000" b="1" u="sng" dirty="0" smtClean="0">
                <a:solidFill>
                  <a:schemeClr val="accent6">
                    <a:lumMod val="75000"/>
                  </a:schemeClr>
                </a:solidFill>
                <a:latin typeface="Arial" pitchFamily="34" charset="0"/>
                <a:cs typeface="Arial" pitchFamily="34" charset="0"/>
              </a:rPr>
              <a:t>Les actions</a:t>
            </a:r>
          </a:p>
          <a:p>
            <a:r>
              <a:rPr lang="fr-FR" dirty="0" smtClean="0">
                <a:latin typeface="Arial" pitchFamily="34" charset="0"/>
                <a:cs typeface="Arial" pitchFamily="34" charset="0"/>
              </a:rPr>
              <a:t>L'énergie est une notion abstraite pour des élèves de cycle 3. Les classes vont donc s'attacher à la clarifier en :</a:t>
            </a:r>
          </a:p>
          <a:p>
            <a:endParaRPr lang="fr-FR" dirty="0" smtClean="0">
              <a:latin typeface="Arial" pitchFamily="34" charset="0"/>
              <a:cs typeface="Arial" pitchFamily="34" charset="0"/>
            </a:endParaRPr>
          </a:p>
          <a:p>
            <a:pPr lvl="0">
              <a:buFont typeface="Arial" pitchFamily="34" charset="0"/>
              <a:buChar char="•"/>
            </a:pPr>
            <a:r>
              <a:rPr lang="fr-FR" dirty="0" smtClean="0">
                <a:latin typeface="Arial" pitchFamily="34" charset="0"/>
                <a:cs typeface="Arial" pitchFamily="34" charset="0"/>
              </a:rPr>
              <a:t> fabriquant une machine capable de transformer l’énergie éolienne en énergie mécanique </a:t>
            </a:r>
          </a:p>
          <a:p>
            <a:pPr lvl="0">
              <a:buFont typeface="Arial" pitchFamily="34" charset="0"/>
              <a:buChar char="•"/>
            </a:pPr>
            <a:r>
              <a:rPr lang="fr-FR" dirty="0" smtClean="0">
                <a:latin typeface="Arial" pitchFamily="34" charset="0"/>
                <a:cs typeface="Arial" pitchFamily="34" charset="0"/>
              </a:rPr>
              <a:t> visitant la centrale nucléaire de Gravelines </a:t>
            </a:r>
          </a:p>
          <a:p>
            <a:pPr lvl="0">
              <a:buFont typeface="Arial" pitchFamily="34" charset="0"/>
              <a:buChar char="•"/>
            </a:pPr>
            <a:r>
              <a:rPr lang="fr-FR" dirty="0" smtClean="0">
                <a:latin typeface="Arial" pitchFamily="34" charset="0"/>
                <a:cs typeface="Arial" pitchFamily="34" charset="0"/>
              </a:rPr>
              <a:t> s’interrogeant sur la pollution liée à l’utilisation des différentes énergies </a:t>
            </a:r>
          </a:p>
          <a:p>
            <a:pPr>
              <a:buFont typeface="Arial" pitchFamily="34" charset="0"/>
              <a:buChar char="•"/>
            </a:pPr>
            <a:r>
              <a:rPr lang="fr-FR" dirty="0" smtClean="0">
                <a:latin typeface="Arial" pitchFamily="34" charset="0"/>
                <a:cs typeface="Arial" pitchFamily="34" charset="0"/>
              </a:rPr>
              <a:t> analysant les économies réalisées par les travaux d'isolation de l'école au travers de documents fournis par la </a:t>
            </a:r>
            <a:r>
              <a:rPr lang="fr-FR" dirty="0" smtClean="0">
                <a:latin typeface="Arial" pitchFamily="34" charset="0"/>
                <a:cs typeface="Arial" pitchFamily="34" charset="0"/>
              </a:rPr>
              <a:t>commune</a:t>
            </a:r>
            <a:endParaRPr lang="fr-FR" dirty="0" smtClean="0">
              <a:latin typeface="Arial" pitchFamily="34" charset="0"/>
              <a:cs typeface="Arial" pitchFamily="34" charset="0"/>
            </a:endParaRPr>
          </a:p>
          <a:p>
            <a:pPr>
              <a:buFont typeface="Arial" pitchFamily="34" charset="0"/>
              <a:buChar char="•"/>
            </a:pPr>
            <a:endParaRPr lang="fr-FR" dirty="0" smtClean="0">
              <a:latin typeface="Arial" pitchFamily="34" charset="0"/>
              <a:cs typeface="Arial" pitchFamily="34" charset="0"/>
            </a:endParaRPr>
          </a:p>
          <a:p>
            <a:pPr algn="ctr"/>
            <a:r>
              <a:rPr lang="fr-FR" sz="1400" b="1" dirty="0" smtClean="0">
                <a:latin typeface="Arial" pitchFamily="34" charset="0"/>
                <a:cs typeface="Arial" pitchFamily="34" charset="0"/>
              </a:rPr>
              <a:t>Partenariat : EDF</a:t>
            </a:r>
            <a:endParaRPr lang="fr-FR" sz="1400" b="1" dirty="0">
              <a:latin typeface="Arial" pitchFamily="34" charset="0"/>
              <a:cs typeface="Arial" pitchFamily="34" charset="0"/>
            </a:endParaRPr>
          </a:p>
        </p:txBody>
      </p:sp>
      <p:pic>
        <p:nvPicPr>
          <p:cNvPr id="9" name="Image 8" descr="% P1070456.jpg"/>
          <p:cNvPicPr>
            <a:picLocks noChangeAspect="1"/>
          </p:cNvPicPr>
          <p:nvPr/>
        </p:nvPicPr>
        <p:blipFill>
          <a:blip r:embed="rId3" cstate="print"/>
          <a:stretch>
            <a:fillRect/>
          </a:stretch>
        </p:blipFill>
        <p:spPr>
          <a:xfrm>
            <a:off x="317259" y="2647715"/>
            <a:ext cx="2581124" cy="321104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Image 4" descr="Capture d’écran 2014-10-13 à 12.09.18.png"/>
          <p:cNvPicPr>
            <a:picLocks noChangeAspect="1"/>
          </p:cNvPicPr>
          <p:nvPr/>
        </p:nvPicPr>
        <p:blipFill>
          <a:blip r:embed="rId2" cstate="print"/>
          <a:srcRect/>
          <a:stretch>
            <a:fillRect/>
          </a:stretch>
        </p:blipFill>
        <p:spPr bwMode="auto">
          <a:xfrm>
            <a:off x="0" y="0"/>
            <a:ext cx="9144000" cy="1241425"/>
          </a:xfrm>
          <a:prstGeom prst="rect">
            <a:avLst/>
          </a:prstGeom>
          <a:noFill/>
          <a:ln w="9525">
            <a:noFill/>
            <a:miter lim="800000"/>
            <a:headEnd/>
            <a:tailEnd/>
          </a:ln>
        </p:spPr>
      </p:pic>
      <p:sp>
        <p:nvSpPr>
          <p:cNvPr id="4" name="Espace réservé du contenu 3"/>
          <p:cNvSpPr>
            <a:spLocks noGrp="1"/>
          </p:cNvSpPr>
          <p:nvPr>
            <p:ph idx="1"/>
          </p:nvPr>
        </p:nvSpPr>
        <p:spPr>
          <a:xfrm>
            <a:off x="211539" y="1281183"/>
            <a:ext cx="8031707" cy="1148118"/>
          </a:xfrm>
        </p:spPr>
        <p:txBody>
          <a:bodyPr/>
          <a:lstStyle/>
          <a:p>
            <a:pPr algn="ctr">
              <a:buNone/>
            </a:pPr>
            <a:r>
              <a:rPr lang="fr-FR" sz="3200" b="1" dirty="0" smtClean="0">
                <a:solidFill>
                  <a:schemeClr val="accent6">
                    <a:lumMod val="75000"/>
                  </a:schemeClr>
                </a:solidFill>
                <a:latin typeface="Arial" pitchFamily="34" charset="0"/>
                <a:cs typeface="Arial" pitchFamily="34" charset="0"/>
              </a:rPr>
              <a:t>Comprendre le fonctionnement d'un écosystème</a:t>
            </a:r>
            <a:endParaRPr lang="fr-FR" sz="3200" b="1" dirty="0">
              <a:solidFill>
                <a:schemeClr val="accent6">
                  <a:lumMod val="75000"/>
                </a:schemeClr>
              </a:solidFill>
              <a:latin typeface="Arial" pitchFamily="34" charset="0"/>
              <a:cs typeface="Arial" pitchFamily="34" charset="0"/>
            </a:endParaRPr>
          </a:p>
        </p:txBody>
      </p:sp>
      <p:sp>
        <p:nvSpPr>
          <p:cNvPr id="5" name="ZoneTexte 4"/>
          <p:cNvSpPr txBox="1"/>
          <p:nvPr/>
        </p:nvSpPr>
        <p:spPr>
          <a:xfrm>
            <a:off x="211539" y="2429301"/>
            <a:ext cx="7322025" cy="369332"/>
          </a:xfrm>
          <a:prstGeom prst="rect">
            <a:avLst/>
          </a:prstGeom>
          <a:noFill/>
        </p:spPr>
        <p:txBody>
          <a:bodyPr wrap="square" rtlCol="0">
            <a:spAutoFit/>
          </a:bodyPr>
          <a:lstStyle/>
          <a:p>
            <a:r>
              <a:rPr lang="fr-FR" b="1" i="1" u="sng" dirty="0" smtClean="0">
                <a:solidFill>
                  <a:srgbClr val="00B050"/>
                </a:solidFill>
                <a:latin typeface="Arial" pitchFamily="34" charset="0"/>
                <a:cs typeface="Arial" pitchFamily="34" charset="0"/>
              </a:rPr>
              <a:t>Les classes de Mme SELLIER et M. SONNEVILLE, CE2, CM1, CM2</a:t>
            </a:r>
            <a:endParaRPr lang="fr-FR" dirty="0" smtClean="0">
              <a:solidFill>
                <a:srgbClr val="00B050"/>
              </a:solidFill>
              <a:latin typeface="Arial" pitchFamily="34" charset="0"/>
              <a:cs typeface="Arial" pitchFamily="34" charset="0"/>
            </a:endParaRPr>
          </a:p>
        </p:txBody>
      </p:sp>
      <p:sp>
        <p:nvSpPr>
          <p:cNvPr id="8" name="ZoneTexte 7"/>
          <p:cNvSpPr txBox="1"/>
          <p:nvPr/>
        </p:nvSpPr>
        <p:spPr>
          <a:xfrm>
            <a:off x="515150" y="2949238"/>
            <a:ext cx="4916659" cy="3908762"/>
          </a:xfrm>
          <a:prstGeom prst="rect">
            <a:avLst/>
          </a:prstGeom>
          <a:noFill/>
        </p:spPr>
        <p:txBody>
          <a:bodyPr wrap="square" rtlCol="0">
            <a:spAutoFit/>
          </a:bodyPr>
          <a:lstStyle/>
          <a:p>
            <a:pPr lvl="0"/>
            <a:r>
              <a:rPr lang="fr-FR" sz="2000" b="1" u="sng" dirty="0" smtClean="0">
                <a:latin typeface="Arial" pitchFamily="34" charset="0"/>
                <a:cs typeface="Arial" pitchFamily="34" charset="0"/>
              </a:rPr>
              <a:t>Les actions</a:t>
            </a:r>
          </a:p>
          <a:p>
            <a:pPr lvl="0">
              <a:buFont typeface="Arial" pitchFamily="34" charset="0"/>
              <a:buChar char="•"/>
            </a:pPr>
            <a:r>
              <a:rPr lang="fr-FR" sz="2000" dirty="0" smtClean="0">
                <a:latin typeface="Arial" pitchFamily="34" charset="0"/>
                <a:cs typeface="Arial" pitchFamily="34" charset="0"/>
              </a:rPr>
              <a:t> 10 séances pour découvrir l'écosystème du marais d'Arleux avec des intervenants « guides nature » du Conseil Général </a:t>
            </a:r>
          </a:p>
          <a:p>
            <a:pPr lvl="0">
              <a:buFont typeface="Arial" pitchFamily="34" charset="0"/>
              <a:buChar char="•"/>
            </a:pPr>
            <a:r>
              <a:rPr lang="fr-FR" sz="2000" dirty="0" smtClean="0">
                <a:latin typeface="Arial" pitchFamily="34" charset="0"/>
                <a:cs typeface="Arial" pitchFamily="34" charset="0"/>
              </a:rPr>
              <a:t>  échanges avec une autre école du département  </a:t>
            </a:r>
          </a:p>
          <a:p>
            <a:pPr lvl="0">
              <a:buFont typeface="Arial" pitchFamily="34" charset="0"/>
              <a:buChar char="•"/>
            </a:pPr>
            <a:r>
              <a:rPr lang="fr-FR" sz="2000" dirty="0" smtClean="0">
                <a:latin typeface="Arial" pitchFamily="34" charset="0"/>
                <a:cs typeface="Arial" pitchFamily="34" charset="0"/>
              </a:rPr>
              <a:t> fabrication et installation de mangeoires afin d'observer les oiseaux qui vivent autour de </a:t>
            </a:r>
            <a:r>
              <a:rPr lang="fr-FR" sz="2000" dirty="0" smtClean="0">
                <a:latin typeface="Arial" pitchFamily="34" charset="0"/>
                <a:cs typeface="Arial" pitchFamily="34" charset="0"/>
              </a:rPr>
              <a:t>l'école</a:t>
            </a:r>
            <a:endParaRPr lang="fr-FR" sz="2000" dirty="0" smtClean="0">
              <a:latin typeface="Arial" pitchFamily="34" charset="0"/>
              <a:cs typeface="Arial" pitchFamily="34" charset="0"/>
            </a:endParaRPr>
          </a:p>
          <a:p>
            <a:pPr lvl="0">
              <a:buFontTx/>
              <a:buChar char="-"/>
            </a:pPr>
            <a:endParaRPr lang="fr-FR" sz="2000" dirty="0" smtClean="0">
              <a:latin typeface="Arial" pitchFamily="34" charset="0"/>
              <a:cs typeface="Arial" pitchFamily="34" charset="0"/>
            </a:endParaRPr>
          </a:p>
          <a:p>
            <a:pPr lvl="0"/>
            <a:r>
              <a:rPr lang="fr-FR" sz="1400" b="1" dirty="0" smtClean="0">
                <a:latin typeface="Arial" pitchFamily="34" charset="0"/>
                <a:cs typeface="Arial" pitchFamily="34" charset="0"/>
              </a:rPr>
              <a:t>Partenariat :  Conseil Général du Nord et Syndicat Intercommunal de la Région d’Arleux (S.I.R.A.)</a:t>
            </a:r>
          </a:p>
          <a:p>
            <a:endParaRPr lang="fr-FR" sz="2000" b="1" dirty="0">
              <a:latin typeface="Arial" pitchFamily="34" charset="0"/>
              <a:cs typeface="Arial" pitchFamily="34" charset="0"/>
            </a:endParaRPr>
          </a:p>
        </p:txBody>
      </p:sp>
      <p:pic>
        <p:nvPicPr>
          <p:cNvPr id="7" name="Image 6" descr="% P1120130.jpg"/>
          <p:cNvPicPr>
            <a:picLocks noChangeAspect="1"/>
          </p:cNvPicPr>
          <p:nvPr/>
        </p:nvPicPr>
        <p:blipFill>
          <a:blip r:embed="rId3" cstate="print"/>
          <a:stretch>
            <a:fillRect/>
          </a:stretch>
        </p:blipFill>
        <p:spPr>
          <a:xfrm rot="334700">
            <a:off x="5462930" y="3500164"/>
            <a:ext cx="3559739" cy="2669804"/>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Ajdacency.thmx</Template>
  <TotalTime>473</TotalTime>
  <Words>337</Words>
  <Application>Microsoft Office PowerPoint</Application>
  <PresentationFormat>Affichage à l'écran (4:3)</PresentationFormat>
  <Paragraphs>47</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Adjacency</vt:lpstr>
      <vt:lpstr>Ecole François Noël</vt:lpstr>
      <vt:lpstr>Diapositive 2</vt:lpstr>
      <vt:lpstr>Diapositive 3</vt:lpstr>
      <vt:lpstr>Diapositive 4</vt:lpstr>
      <vt:lpstr>Diapositive 5</vt:lpstr>
    </vt:vector>
  </TitlesOfParts>
  <Company>MEN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 de l’école ou de l’EPLE  Ville</dc:title>
  <dc:creator>Jean-Marc Moullet</dc:creator>
  <cp:lastModifiedBy>Bureau 2</cp:lastModifiedBy>
  <cp:revision>52</cp:revision>
  <dcterms:created xsi:type="dcterms:W3CDTF">2014-10-13T10:07:53Z</dcterms:created>
  <dcterms:modified xsi:type="dcterms:W3CDTF">2014-12-10T18:04:10Z</dcterms:modified>
</cp:coreProperties>
</file>