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58" r:id="rId4"/>
    <p:sldId id="259" r:id="rId5"/>
    <p:sldId id="260" r:id="rId6"/>
    <p:sldId id="261" r:id="rId7"/>
    <p:sldId id="262" r:id="rId8"/>
    <p:sldId id="263"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E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91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11/12/14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11/12/14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11/12/14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11/12/14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11/12/14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1" Type="http://schemas.openxmlformats.org/officeDocument/2006/relationships/image" Target="../media/image30.jpeg"/><Relationship Id="rId12" Type="http://schemas.openxmlformats.org/officeDocument/2006/relationships/image" Target="../media/image31.png"/><Relationship Id="rId13" Type="http://schemas.openxmlformats.org/officeDocument/2006/relationships/image" Target="../media/image32.gif"/><Relationship Id="rId14" Type="http://schemas.openxmlformats.org/officeDocument/2006/relationships/image" Target="../media/image33.jpeg"/><Relationship Id="rId1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png"/><Relationship Id="rId10"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51965" y="3746135"/>
            <a:ext cx="6461760" cy="752840"/>
          </a:xfrm>
        </p:spPr>
        <p:txBody>
          <a:bodyPr>
            <a:normAutofit fontScale="85000" lnSpcReduction="20000"/>
          </a:bodyPr>
          <a:lstStyle/>
          <a:p>
            <a:endParaRPr lang="fr-FR" dirty="0" smtClean="0"/>
          </a:p>
          <a:p>
            <a:pPr algn="ctr"/>
            <a:r>
              <a:rPr lang="fr-FR" sz="3200" b="1" dirty="0" smtClean="0"/>
              <a:t>Penser global, agir local</a:t>
            </a:r>
            <a:endParaRPr lang="fr-FR" sz="3200" b="1" dirty="0"/>
          </a:p>
        </p:txBody>
      </p:sp>
      <p:pic>
        <p:nvPicPr>
          <p:cNvPr id="4" name="Image 3" descr="Capture d’écran 2014-10-13 à 12.09.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240885"/>
          </a:xfrm>
          <a:prstGeom prst="rect">
            <a:avLst/>
          </a:prstGeom>
        </p:spPr>
      </p:pic>
      <p:pic>
        <p:nvPicPr>
          <p:cNvPr id="5" name="Image 4" descr="LogoLycée avec adresse mel.png"/>
          <p:cNvPicPr/>
          <p:nvPr/>
        </p:nvPicPr>
        <p:blipFill>
          <a:blip r:embed="rId3" cstate="print"/>
          <a:stretch>
            <a:fillRect/>
          </a:stretch>
        </p:blipFill>
        <p:spPr>
          <a:xfrm>
            <a:off x="854957" y="4498975"/>
            <a:ext cx="7078808" cy="2040209"/>
          </a:xfrm>
          <a:prstGeom prst="rect">
            <a:avLst/>
          </a:prstGeom>
        </p:spPr>
      </p:pic>
      <p:pic>
        <p:nvPicPr>
          <p:cNvPr id="6" name="Image 5" descr="DSCF7359.JPG"/>
          <p:cNvPicPr/>
          <p:nvPr/>
        </p:nvPicPr>
        <p:blipFill>
          <a:blip r:embed="rId4" cstate="print"/>
          <a:srcRect t="21341" r="10795" b="24120"/>
          <a:stretch>
            <a:fillRect/>
          </a:stretch>
        </p:blipFill>
        <p:spPr>
          <a:xfrm>
            <a:off x="1554682" y="1390640"/>
            <a:ext cx="5138166" cy="2355495"/>
          </a:xfrm>
          <a:prstGeom prst="rect">
            <a:avLst/>
          </a:prstGeom>
        </p:spPr>
      </p:pic>
      <p:sp>
        <p:nvSpPr>
          <p:cNvPr id="2" name="Titre 1"/>
          <p:cNvSpPr>
            <a:spLocks noGrp="1"/>
          </p:cNvSpPr>
          <p:nvPr>
            <p:ph type="ctrTitle"/>
          </p:nvPr>
        </p:nvSpPr>
        <p:spPr>
          <a:xfrm>
            <a:off x="1554682" y="3012141"/>
            <a:ext cx="5138166" cy="582706"/>
          </a:xfrm>
          <a:solidFill>
            <a:srgbClr val="B1E6ED"/>
          </a:solidFill>
        </p:spPr>
        <p:txBody>
          <a:bodyPr/>
          <a:lstStyle/>
          <a:p>
            <a:pPr algn="ctr"/>
            <a:r>
              <a:rPr lang="fr-FR" sz="3600" dirty="0" smtClean="0">
                <a:solidFill>
                  <a:schemeClr val="bg1"/>
                </a:solidFill>
              </a:rPr>
              <a:t/>
            </a:r>
            <a:br>
              <a:rPr lang="fr-FR" sz="3600" dirty="0" smtClean="0">
                <a:solidFill>
                  <a:schemeClr val="bg1"/>
                </a:solidFill>
              </a:rPr>
            </a:br>
            <a:r>
              <a:rPr lang="fr-FR" sz="3600" dirty="0" smtClean="0">
                <a:solidFill>
                  <a:schemeClr val="bg1"/>
                </a:solidFill>
              </a:rPr>
              <a:t/>
            </a:r>
            <a:br>
              <a:rPr lang="fr-FR" sz="3600" dirty="0" smtClean="0">
                <a:solidFill>
                  <a:schemeClr val="bg1"/>
                </a:solidFill>
              </a:rPr>
            </a:br>
            <a:r>
              <a:rPr lang="fr-FR" sz="3600" dirty="0" smtClean="0">
                <a:solidFill>
                  <a:schemeClr val="bg1"/>
                </a:solidFill>
              </a:rPr>
              <a:t/>
            </a:r>
            <a:br>
              <a:rPr lang="fr-FR" sz="3600" dirty="0" smtClean="0">
                <a:solidFill>
                  <a:schemeClr val="bg1"/>
                </a:solidFill>
              </a:rPr>
            </a:br>
            <a:r>
              <a:rPr lang="fr-FR" sz="3600" dirty="0" smtClean="0">
                <a:solidFill>
                  <a:schemeClr val="bg1"/>
                </a:solidFill>
              </a:rPr>
              <a:t/>
            </a:r>
            <a:br>
              <a:rPr lang="fr-FR" sz="3600" dirty="0" smtClean="0">
                <a:solidFill>
                  <a:schemeClr val="bg1"/>
                </a:solidFill>
              </a:rPr>
            </a:br>
            <a:r>
              <a:rPr lang="fr-FR" sz="3600" dirty="0" smtClean="0"/>
              <a:t/>
            </a:r>
            <a:br>
              <a:rPr lang="fr-FR" sz="3600" dirty="0" smtClean="0"/>
            </a:br>
            <a:r>
              <a:rPr lang="fr-FR" sz="3600" dirty="0" smtClean="0">
                <a:solidFill>
                  <a:schemeClr val="bg1"/>
                </a:solidFill>
              </a:rPr>
              <a:t>Lycée val de lys – Estaires</a:t>
            </a:r>
            <a:endParaRPr lang="fr-FR" sz="3600" dirty="0"/>
          </a:p>
        </p:txBody>
      </p:sp>
    </p:spTree>
    <p:extLst>
      <p:ext uri="{BB962C8B-B14F-4D97-AF65-F5344CB8AC3E}">
        <p14:creationId xmlns:p14="http://schemas.microsoft.com/office/powerpoint/2010/main" val="27470043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4141694" cy="4800600"/>
          </a:xfrm>
        </p:spPr>
        <p:txBody>
          <a:bodyPr>
            <a:noAutofit/>
          </a:bodyPr>
          <a:lstStyle/>
          <a:p>
            <a:r>
              <a:rPr lang="fr-FR" sz="1400" b="1" u="sng" dirty="0" smtClean="0"/>
              <a:t>TITRE : « Récupération et tri des déchets »</a:t>
            </a:r>
          </a:p>
          <a:p>
            <a:endParaRPr lang="fr-FR" sz="1050" dirty="0" smtClean="0"/>
          </a:p>
          <a:p>
            <a:r>
              <a:rPr lang="fr-FR" sz="1050" b="1" u="sng" dirty="0" smtClean="0"/>
              <a:t>Classes et Niveaux impliqués </a:t>
            </a:r>
            <a:r>
              <a:rPr lang="fr-FR" sz="1050" dirty="0" smtClean="0"/>
              <a:t>: Elèves de seconde et CAP ATMFC</a:t>
            </a:r>
          </a:p>
          <a:p>
            <a:endParaRPr lang="fr-FR" sz="1050" dirty="0"/>
          </a:p>
          <a:p>
            <a:r>
              <a:rPr lang="fr-FR" sz="1050" b="1" u="sng" dirty="0" smtClean="0"/>
              <a:t>PARTENAIRES DE(S) ACTION(S) </a:t>
            </a:r>
            <a:r>
              <a:rPr lang="fr-FR" sz="1050" dirty="0" smtClean="0"/>
              <a:t>: </a:t>
            </a:r>
          </a:p>
          <a:p>
            <a:r>
              <a:rPr lang="fr-FR" sz="1050" i="1" dirty="0" smtClean="0"/>
              <a:t>Bouchons , Métaux, Verre , Produits chimiques</a:t>
            </a:r>
          </a:p>
          <a:p>
            <a:r>
              <a:rPr lang="fr-FR" sz="1050" dirty="0" smtClean="0"/>
              <a:t>Collecte des papiers, cartons avec l’association  </a:t>
            </a:r>
            <a:r>
              <a:rPr lang="fr-FR" sz="1050" dirty="0" err="1" smtClean="0"/>
              <a:t>Recycl’aide</a:t>
            </a:r>
            <a:r>
              <a:rPr lang="fr-FR" sz="1050" dirty="0" smtClean="0"/>
              <a:t> enfance, </a:t>
            </a:r>
          </a:p>
          <a:p>
            <a:r>
              <a:rPr lang="fr-FR" sz="1050" dirty="0" smtClean="0"/>
              <a:t>Collecte de vêtements avec l’association Relais.</a:t>
            </a:r>
          </a:p>
          <a:p>
            <a:endParaRPr lang="fr-FR" sz="1050" dirty="0"/>
          </a:p>
          <a:p>
            <a:r>
              <a:rPr lang="fr-FR" sz="1050" b="1" u="sng" dirty="0" smtClean="0"/>
              <a:t>Description :</a:t>
            </a:r>
          </a:p>
          <a:p>
            <a:r>
              <a:rPr lang="fr-FR" sz="1050" dirty="0" smtClean="0"/>
              <a:t>Dans  le cadre de l’AP et des PPCP, des actions de récupération et de tri des déchets ont été menées par les élèves de seconde et de CAP. </a:t>
            </a:r>
          </a:p>
          <a:p>
            <a:r>
              <a:rPr lang="fr-FR" sz="1050" dirty="0" smtClean="0"/>
              <a:t>Depuis 2011, date de création du CESC, le lycée s’est engagé dans la lutte pour la réduction des déchets et a installé des conteneurs pour revaloriser les déchets (bouchons, métaux, papiers, cartons, vêtements, verre).</a:t>
            </a:r>
          </a:p>
          <a:p>
            <a:r>
              <a:rPr lang="fr-FR" sz="1050" dirty="0" smtClean="0"/>
              <a:t>Chaque année notamment pendant la semaine santé citoyenneté, les élèves ont mis en place des cartons de récupération de papiers dans toutes les salles et bureaux du lycée.</a:t>
            </a:r>
          </a:p>
          <a:p>
            <a:r>
              <a:rPr lang="fr-FR" sz="1050" dirty="0" smtClean="0"/>
              <a:t>Ils ont assuré eux-mêmes la promotion en réalisant une affiche pour inciter les élèves, personnels, parents d’élèves à venir déposer leurs papiers, cartons, journaux dans la benne.</a:t>
            </a:r>
          </a:p>
          <a:p>
            <a:endParaRPr lang="fr-FR" sz="1050" dirty="0" smtClean="0"/>
          </a:p>
          <a:p>
            <a:r>
              <a:rPr lang="fr-FR" sz="1050" b="1" dirty="0" smtClean="0"/>
              <a:t>En 2013, 4.2 tonnes ont été récupérées pour être ensuite revendues. 189 € ont pu être reversés à des associations d’aide aux  personnes handicapées. </a:t>
            </a:r>
            <a:endParaRPr lang="fr-FR" sz="1050" b="1" dirty="0"/>
          </a:p>
        </p:txBody>
      </p:sp>
      <p:pic>
        <p:nvPicPr>
          <p:cNvPr id="4" name="Image 3" descr="Capture d’écran 2014-10-13 à 12.09.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240885"/>
          </a:xfrm>
          <a:prstGeom prst="rect">
            <a:avLst/>
          </a:prstGeom>
        </p:spPr>
      </p:pic>
      <p:pic>
        <p:nvPicPr>
          <p:cNvPr id="1026" name="Picture 2" descr="K:\Chef de Travaux\Photos M VENNER\Photos Baillet\Recyclage papier\DSCF7241.JPG"/>
          <p:cNvPicPr>
            <a:picLocks noChangeAspect="1" noChangeArrowheads="1"/>
          </p:cNvPicPr>
          <p:nvPr/>
        </p:nvPicPr>
        <p:blipFill>
          <a:blip r:embed="rId3" cstate="print"/>
          <a:srcRect/>
          <a:stretch>
            <a:fillRect/>
          </a:stretch>
        </p:blipFill>
        <p:spPr bwMode="auto">
          <a:xfrm>
            <a:off x="5783429" y="4819333"/>
            <a:ext cx="2464101" cy="1848076"/>
          </a:xfrm>
          <a:prstGeom prst="rect">
            <a:avLst/>
          </a:prstGeom>
          <a:noFill/>
        </p:spPr>
      </p:pic>
      <p:pic>
        <p:nvPicPr>
          <p:cNvPr id="6" name="Image 5" descr="photo111.JPG"/>
          <p:cNvPicPr/>
          <p:nvPr/>
        </p:nvPicPr>
        <p:blipFill>
          <a:blip r:embed="rId4" cstate="print"/>
          <a:stretch>
            <a:fillRect/>
          </a:stretch>
        </p:blipFill>
        <p:spPr>
          <a:xfrm>
            <a:off x="5008030" y="3071090"/>
            <a:ext cx="2014575" cy="1504713"/>
          </a:xfrm>
          <a:prstGeom prst="rect">
            <a:avLst/>
          </a:prstGeom>
        </p:spPr>
      </p:pic>
      <p:pic>
        <p:nvPicPr>
          <p:cNvPr id="7" name="Image 6" descr="photo114.JPG"/>
          <p:cNvPicPr/>
          <p:nvPr/>
        </p:nvPicPr>
        <p:blipFill>
          <a:blip r:embed="rId5" cstate="print"/>
          <a:stretch>
            <a:fillRect/>
          </a:stretch>
        </p:blipFill>
        <p:spPr>
          <a:xfrm>
            <a:off x="6324694" y="1600200"/>
            <a:ext cx="1765858" cy="1318943"/>
          </a:xfrm>
          <a:prstGeom prst="rect">
            <a:avLst/>
          </a:prstGeom>
        </p:spPr>
      </p:pic>
    </p:spTree>
    <p:extLst>
      <p:ext uri="{BB962C8B-B14F-4D97-AF65-F5344CB8AC3E}">
        <p14:creationId xmlns:p14="http://schemas.microsoft.com/office/powerpoint/2010/main" val="36816092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600200"/>
            <a:ext cx="4078941" cy="4800600"/>
          </a:xfrm>
        </p:spPr>
        <p:txBody>
          <a:bodyPr>
            <a:noAutofit/>
          </a:bodyPr>
          <a:lstStyle/>
          <a:p>
            <a:r>
              <a:rPr lang="fr-FR" sz="1200" b="1" u="sng" dirty="0" smtClean="0"/>
              <a:t>TITRE : « Biodiversité »</a:t>
            </a:r>
          </a:p>
          <a:p>
            <a:endParaRPr lang="fr-FR" sz="1200" dirty="0" smtClean="0"/>
          </a:p>
          <a:p>
            <a:r>
              <a:rPr lang="fr-FR" sz="1200" b="1" u="sng" dirty="0" smtClean="0"/>
              <a:t>Classes et niveaux impliqués </a:t>
            </a:r>
            <a:r>
              <a:rPr lang="fr-FR" sz="1200" dirty="0" smtClean="0"/>
              <a:t>: 3</a:t>
            </a:r>
            <a:r>
              <a:rPr lang="fr-FR" sz="1200" baseline="30000" dirty="0" smtClean="0"/>
              <a:t>e</a:t>
            </a:r>
            <a:r>
              <a:rPr lang="fr-FR" sz="1200" dirty="0" smtClean="0"/>
              <a:t> PP, élèves de 1</a:t>
            </a:r>
            <a:r>
              <a:rPr lang="fr-FR" sz="1200" baseline="30000" dirty="0" smtClean="0"/>
              <a:t>e</a:t>
            </a:r>
            <a:r>
              <a:rPr lang="fr-FR" sz="1200" dirty="0" smtClean="0"/>
              <a:t> LP et LG</a:t>
            </a:r>
          </a:p>
          <a:p>
            <a:endParaRPr lang="fr-FR" sz="1200" dirty="0"/>
          </a:p>
          <a:p>
            <a:r>
              <a:rPr lang="fr-FR" sz="1200" b="1" u="sng" dirty="0" smtClean="0"/>
              <a:t>PARTENAIRES DE(S) ACTION(S) </a:t>
            </a:r>
            <a:r>
              <a:rPr lang="fr-FR" sz="1200" dirty="0" smtClean="0"/>
              <a:t>: Association « Les </a:t>
            </a:r>
            <a:r>
              <a:rPr lang="fr-FR" sz="1200" dirty="0" err="1" smtClean="0"/>
              <a:t>Blongios</a:t>
            </a:r>
            <a:r>
              <a:rPr lang="fr-FR" sz="1200" dirty="0" smtClean="0"/>
              <a:t> », Mairie d’Estaires.</a:t>
            </a:r>
          </a:p>
          <a:p>
            <a:endParaRPr lang="fr-FR" sz="1200" dirty="0"/>
          </a:p>
          <a:p>
            <a:r>
              <a:rPr lang="fr-FR" sz="1200" b="1" u="sng" dirty="0" smtClean="0"/>
              <a:t>Description :</a:t>
            </a:r>
          </a:p>
          <a:p>
            <a:r>
              <a:rPr lang="fr-FR" sz="1200" dirty="0" smtClean="0"/>
              <a:t>Différentes réalisations ont vu le jour: la création d’une mare dans un premier temps, puis d’une prairie fleurie, d’un potager, d’un verger, d’une haie, et pour l’accueil d’animaux et insectes, de gites à hérisson, d’un hôtel à insectes, de nichoirs.</a:t>
            </a:r>
          </a:p>
          <a:p>
            <a:r>
              <a:rPr lang="fr-FR" sz="1200" dirty="0" smtClean="0"/>
              <a:t>L’établissement s’est ensuite engagé dans une démarche environnementale et a modifié ses pratiques de gestion des espaces verts : création d’une zone de tonte tardive près de la mare et arrêt de l’utilisation des produits phytosanitaires par les agents d’entretien.</a:t>
            </a:r>
          </a:p>
          <a:p>
            <a:r>
              <a:rPr lang="fr-FR" sz="1200" dirty="0" smtClean="0"/>
              <a:t>Ces actions permettent de créer des supports d’apprentissage pour les professeurs de SVT, technologie, biotechnologie, STMS qui les utilisent pour mener des travaux en lien avec les programmes.</a:t>
            </a:r>
            <a:endParaRPr lang="fr-FR" sz="1200" dirty="0"/>
          </a:p>
        </p:txBody>
      </p:sp>
      <p:pic>
        <p:nvPicPr>
          <p:cNvPr id="5" name="Image 4" descr="Capture d’écran 2014-10-13 à 12.09.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240885"/>
          </a:xfrm>
          <a:prstGeom prst="rect">
            <a:avLst/>
          </a:prstGeom>
        </p:spPr>
      </p:pic>
      <p:pic>
        <p:nvPicPr>
          <p:cNvPr id="6" name="Image 5" descr="DSCF2566.JPG"/>
          <p:cNvPicPr/>
          <p:nvPr/>
        </p:nvPicPr>
        <p:blipFill>
          <a:blip r:embed="rId3" cstate="print"/>
          <a:stretch>
            <a:fillRect/>
          </a:stretch>
        </p:blipFill>
        <p:spPr>
          <a:xfrm>
            <a:off x="5686335" y="1600200"/>
            <a:ext cx="2068135" cy="1582271"/>
          </a:xfrm>
          <a:prstGeom prst="rect">
            <a:avLst/>
          </a:prstGeom>
        </p:spPr>
      </p:pic>
      <p:pic>
        <p:nvPicPr>
          <p:cNvPr id="7" name="Image 6" descr="DSCF7091a.JPG"/>
          <p:cNvPicPr/>
          <p:nvPr/>
        </p:nvPicPr>
        <p:blipFill>
          <a:blip r:embed="rId4" cstate="print"/>
          <a:stretch>
            <a:fillRect/>
          </a:stretch>
        </p:blipFill>
        <p:spPr>
          <a:xfrm>
            <a:off x="4571999" y="3316052"/>
            <a:ext cx="1926793" cy="1445095"/>
          </a:xfrm>
          <a:prstGeom prst="rect">
            <a:avLst/>
          </a:prstGeom>
        </p:spPr>
      </p:pic>
      <p:pic>
        <p:nvPicPr>
          <p:cNvPr id="8" name="Image 7" descr="DSCF4496.JPG"/>
          <p:cNvPicPr/>
          <p:nvPr/>
        </p:nvPicPr>
        <p:blipFill>
          <a:blip r:embed="rId5" cstate="print"/>
          <a:stretch>
            <a:fillRect/>
          </a:stretch>
        </p:blipFill>
        <p:spPr>
          <a:xfrm>
            <a:off x="5769481" y="5047129"/>
            <a:ext cx="1984989" cy="1353671"/>
          </a:xfrm>
          <a:prstGeom prst="rect">
            <a:avLst/>
          </a:prstGeom>
        </p:spPr>
      </p:pic>
    </p:spTree>
    <p:extLst>
      <p:ext uri="{BB962C8B-B14F-4D97-AF65-F5344CB8AC3E}">
        <p14:creationId xmlns:p14="http://schemas.microsoft.com/office/powerpoint/2010/main" val="28107266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1600199"/>
            <a:ext cx="3917576" cy="5025683"/>
          </a:xfrm>
        </p:spPr>
        <p:txBody>
          <a:bodyPr>
            <a:normAutofit fontScale="32500" lnSpcReduction="20000"/>
          </a:bodyPr>
          <a:lstStyle/>
          <a:p>
            <a:r>
              <a:rPr lang="fr-FR" sz="4000" b="1" u="sng" dirty="0" smtClean="0"/>
              <a:t>TITRE : « Lien intergénérationnel, sensibilisation à la préservation de la biodiversité »</a:t>
            </a:r>
          </a:p>
          <a:p>
            <a:r>
              <a:rPr lang="fr-FR" sz="4000" b="1" u="sng" dirty="0" smtClean="0"/>
              <a:t>Classes et niveaux impliqués </a:t>
            </a:r>
            <a:r>
              <a:rPr lang="fr-FR" sz="4000" dirty="0" smtClean="0"/>
              <a:t>: 1</a:t>
            </a:r>
            <a:r>
              <a:rPr lang="fr-FR" sz="4000" baseline="30000" dirty="0" smtClean="0"/>
              <a:t>e</a:t>
            </a:r>
            <a:r>
              <a:rPr lang="fr-FR" sz="4000" dirty="0" smtClean="0"/>
              <a:t> ASSP</a:t>
            </a:r>
          </a:p>
          <a:p>
            <a:r>
              <a:rPr lang="fr-FR" sz="4000" b="1" u="sng" dirty="0" smtClean="0"/>
              <a:t>Partenaire de l’action : </a:t>
            </a:r>
            <a:r>
              <a:rPr lang="fr-FR" sz="4000" dirty="0" smtClean="0"/>
              <a:t>Association « Les </a:t>
            </a:r>
            <a:r>
              <a:rPr lang="fr-FR" sz="4000" dirty="0" err="1" smtClean="0"/>
              <a:t>Blongios</a:t>
            </a:r>
            <a:r>
              <a:rPr lang="fr-FR" sz="4000" dirty="0" smtClean="0"/>
              <a:t> », les écoles primaires d’Estaires (Louis Pergaud, Notre-Dame), les collèges d’Estaires et de Merville.</a:t>
            </a:r>
          </a:p>
          <a:p>
            <a:r>
              <a:rPr lang="fr-FR" sz="4000" b="1" u="sng" dirty="0" smtClean="0"/>
              <a:t>Description : </a:t>
            </a:r>
            <a:r>
              <a:rPr lang="fr-FR" sz="4000" dirty="0" smtClean="0"/>
              <a:t>Cette action s’est déroulée en deux temps :</a:t>
            </a:r>
          </a:p>
          <a:p>
            <a:r>
              <a:rPr lang="fr-FR" sz="4000" b="1" u="sng" dirty="0" smtClean="0"/>
              <a:t> Dès le début d’année,</a:t>
            </a:r>
            <a:r>
              <a:rPr lang="fr-FR" sz="4000" dirty="0" smtClean="0"/>
              <a:t> les élèves de 1 ASSP ont suivi une formation «  aux techniques d’animation d’éducation à l’environnement » dispensée par François </a:t>
            </a:r>
            <a:r>
              <a:rPr lang="fr-FR" sz="4000" dirty="0" err="1" smtClean="0"/>
              <a:t>Griffault</a:t>
            </a:r>
            <a:r>
              <a:rPr lang="fr-FR" sz="4000" dirty="0" smtClean="0"/>
              <a:t>, de l'association "Les </a:t>
            </a:r>
            <a:r>
              <a:rPr lang="fr-FR" sz="4000" dirty="0" err="1" smtClean="0"/>
              <a:t>Blongios</a:t>
            </a:r>
            <a:r>
              <a:rPr lang="fr-FR" sz="4000" dirty="0" smtClean="0"/>
              <a:t>", afin de préparer des activités autour de la mare pour les enfants des écoles primaires et du collège. </a:t>
            </a:r>
          </a:p>
          <a:p>
            <a:r>
              <a:rPr lang="fr-FR" sz="4000" b="1" u="sng" dirty="0" smtClean="0"/>
              <a:t>Dans le cadre de la « Semaine des Sciences »</a:t>
            </a:r>
            <a:r>
              <a:rPr lang="fr-FR" sz="4000" dirty="0" smtClean="0"/>
              <a:t> qui s’est déroulée la 2</a:t>
            </a:r>
            <a:r>
              <a:rPr lang="fr-FR" sz="4000" baseline="30000" dirty="0" smtClean="0"/>
              <a:t>e</a:t>
            </a:r>
            <a:r>
              <a:rPr lang="fr-FR" sz="4000" dirty="0" smtClean="0"/>
              <a:t> semaine du mois d’octobre, les élèves de 1 ASSP ont proposé plusieurs animations autour de la mare :</a:t>
            </a:r>
          </a:p>
          <a:p>
            <a:pPr lvl="0"/>
            <a:r>
              <a:rPr lang="fr-FR" sz="4000" dirty="0" smtClean="0"/>
              <a:t>Des sacs à toucher (Herbes, terre, écorce…), pour une approche sensorielle de l’environnement ,</a:t>
            </a:r>
          </a:p>
          <a:p>
            <a:pPr lvl="0"/>
            <a:r>
              <a:rPr lang="fr-FR" sz="4000" dirty="0" smtClean="0"/>
              <a:t> La pêche aux petites bêtes, pour une approche ludique,</a:t>
            </a:r>
          </a:p>
          <a:p>
            <a:pPr lvl="0"/>
            <a:r>
              <a:rPr lang="fr-FR" sz="4000" dirty="0" smtClean="0"/>
              <a:t>Activité de reconnaissance des animaux de la mare à partir de clés de détermination, et observations microscopiques, pour une approche scientifique. </a:t>
            </a:r>
          </a:p>
          <a:p>
            <a:endParaRPr lang="fr-FR" sz="3700" b="1" u="sng" dirty="0" smtClean="0"/>
          </a:p>
          <a:p>
            <a:endParaRPr lang="fr-FR" sz="3700" b="1" u="sng" dirty="0" smtClean="0"/>
          </a:p>
          <a:p>
            <a:endParaRPr lang="fr-FR" sz="3700" dirty="0" smtClean="0"/>
          </a:p>
          <a:p>
            <a:endParaRPr lang="fr-FR" b="1" u="sng" dirty="0" smtClean="0"/>
          </a:p>
          <a:p>
            <a:endParaRPr lang="fr-FR" dirty="0"/>
          </a:p>
        </p:txBody>
      </p:sp>
      <p:pic>
        <p:nvPicPr>
          <p:cNvPr id="5" name="Image 4" descr="Capture d’écran 2014-10-13 à 12.09.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240885"/>
          </a:xfrm>
          <a:prstGeom prst="rect">
            <a:avLst/>
          </a:prstGeom>
        </p:spPr>
      </p:pic>
      <p:pic>
        <p:nvPicPr>
          <p:cNvPr id="6" name="Image 5" descr="DSCF5618c.JPG"/>
          <p:cNvPicPr/>
          <p:nvPr/>
        </p:nvPicPr>
        <p:blipFill>
          <a:blip r:embed="rId3" cstate="print"/>
          <a:stretch>
            <a:fillRect/>
          </a:stretch>
        </p:blipFill>
        <p:spPr>
          <a:xfrm>
            <a:off x="5997389" y="1450102"/>
            <a:ext cx="2076742" cy="1642722"/>
          </a:xfrm>
          <a:prstGeom prst="rect">
            <a:avLst/>
          </a:prstGeom>
        </p:spPr>
      </p:pic>
      <p:pic>
        <p:nvPicPr>
          <p:cNvPr id="7" name="Image 6" descr="DSCF5186a.jpg"/>
          <p:cNvPicPr/>
          <p:nvPr/>
        </p:nvPicPr>
        <p:blipFill>
          <a:blip r:embed="rId4" cstate="print"/>
          <a:stretch>
            <a:fillRect/>
          </a:stretch>
        </p:blipFill>
        <p:spPr>
          <a:xfrm>
            <a:off x="4572000" y="2637622"/>
            <a:ext cx="2079812" cy="1584754"/>
          </a:xfrm>
          <a:prstGeom prst="rect">
            <a:avLst/>
          </a:prstGeom>
        </p:spPr>
      </p:pic>
      <p:pic>
        <p:nvPicPr>
          <p:cNvPr id="8" name="Image 7" descr="DSCF5283.JPG"/>
          <p:cNvPicPr/>
          <p:nvPr/>
        </p:nvPicPr>
        <p:blipFill>
          <a:blip r:embed="rId5" cstate="print"/>
          <a:stretch>
            <a:fillRect/>
          </a:stretch>
        </p:blipFill>
        <p:spPr>
          <a:xfrm>
            <a:off x="4374776" y="5041798"/>
            <a:ext cx="2112112" cy="1584084"/>
          </a:xfrm>
          <a:prstGeom prst="rect">
            <a:avLst/>
          </a:prstGeom>
        </p:spPr>
      </p:pic>
      <p:pic>
        <p:nvPicPr>
          <p:cNvPr id="9" name="Image 8" descr="DSCF5608.JPG"/>
          <p:cNvPicPr/>
          <p:nvPr/>
        </p:nvPicPr>
        <p:blipFill>
          <a:blip r:embed="rId6" cstate="print"/>
          <a:stretch>
            <a:fillRect/>
          </a:stretch>
        </p:blipFill>
        <p:spPr>
          <a:xfrm>
            <a:off x="5997389" y="3763451"/>
            <a:ext cx="2277922" cy="1708442"/>
          </a:xfrm>
          <a:prstGeom prst="rect">
            <a:avLst/>
          </a:prstGeom>
        </p:spPr>
      </p:pic>
    </p:spTree>
    <p:extLst>
      <p:ext uri="{BB962C8B-B14F-4D97-AF65-F5344CB8AC3E}">
        <p14:creationId xmlns:p14="http://schemas.microsoft.com/office/powerpoint/2010/main" val="18034735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a:t>
            </a:r>
            <a:endParaRPr lang="fr-FR" dirty="0"/>
          </a:p>
        </p:txBody>
      </p:sp>
      <p:sp>
        <p:nvSpPr>
          <p:cNvPr id="3" name="Espace réservé du contenu 2"/>
          <p:cNvSpPr>
            <a:spLocks noGrp="1"/>
          </p:cNvSpPr>
          <p:nvPr>
            <p:ph idx="1"/>
          </p:nvPr>
        </p:nvSpPr>
        <p:spPr>
          <a:xfrm>
            <a:off x="457200" y="1600200"/>
            <a:ext cx="3881718" cy="4800600"/>
          </a:xfrm>
        </p:spPr>
        <p:txBody>
          <a:bodyPr>
            <a:normAutofit fontScale="25000" lnSpcReduction="20000"/>
          </a:bodyPr>
          <a:lstStyle/>
          <a:p>
            <a:endParaRPr lang="fr-FR" sz="2500" b="1" u="sng" dirty="0" smtClean="0"/>
          </a:p>
          <a:p>
            <a:r>
              <a:rPr lang="fr-FR" sz="4000" b="1" u="sng" dirty="0" smtClean="0"/>
              <a:t>TITRE  :  « Promouvoir une consommation responsable, une économie solidaire »</a:t>
            </a:r>
          </a:p>
          <a:p>
            <a:endParaRPr lang="fr-FR" sz="4000" dirty="0" smtClean="0"/>
          </a:p>
          <a:p>
            <a:r>
              <a:rPr lang="fr-FR" sz="4000" b="1" u="sng" dirty="0" smtClean="0"/>
              <a:t>Classes et niveaux impliqués </a:t>
            </a:r>
            <a:r>
              <a:rPr lang="fr-FR" sz="4000" dirty="0" smtClean="0"/>
              <a:t>: Elèves de 1</a:t>
            </a:r>
            <a:r>
              <a:rPr lang="fr-FR" sz="4000" baseline="30000" dirty="0" smtClean="0"/>
              <a:t>e</a:t>
            </a:r>
            <a:r>
              <a:rPr lang="fr-FR" sz="4000" dirty="0" smtClean="0"/>
              <a:t> LP, LG et élèves en Bac ASSP</a:t>
            </a:r>
          </a:p>
          <a:p>
            <a:endParaRPr lang="fr-FR" sz="4000" dirty="0" smtClean="0"/>
          </a:p>
          <a:p>
            <a:r>
              <a:rPr lang="fr-FR" sz="4000" b="1" u="sng" dirty="0" smtClean="0"/>
              <a:t>PARTENAIRES DE(S) ACTION(S) </a:t>
            </a:r>
            <a:r>
              <a:rPr lang="fr-FR" sz="4000" dirty="0" smtClean="0"/>
              <a:t>: Association « Les Artisans du Monde, CRDTM,  compagnie de théâtre « Sens Ascensionnel ».</a:t>
            </a:r>
          </a:p>
          <a:p>
            <a:endParaRPr lang="fr-FR" sz="4000" dirty="0" smtClean="0"/>
          </a:p>
          <a:p>
            <a:r>
              <a:rPr lang="fr-FR" sz="4000" b="1" u="sng" dirty="0" smtClean="0"/>
              <a:t>Description :</a:t>
            </a:r>
          </a:p>
          <a:p>
            <a:endParaRPr lang="fr-FR" sz="4000" b="1" u="sng" dirty="0" smtClean="0"/>
          </a:p>
          <a:p>
            <a:r>
              <a:rPr lang="fr-FR" sz="4000" dirty="0" smtClean="0"/>
              <a:t>Dans le cadre de la Semaine de la Solidarité Internationale durant la  3</a:t>
            </a:r>
            <a:r>
              <a:rPr lang="fr-FR" sz="4000" baseline="30000" dirty="0" smtClean="0"/>
              <a:t>e</a:t>
            </a:r>
            <a:r>
              <a:rPr lang="fr-FR" sz="4000" dirty="0" smtClean="0"/>
              <a:t> semaine du mois de novembre, les élèves de secondes générales et ASSP, 1</a:t>
            </a:r>
            <a:r>
              <a:rPr lang="fr-FR" sz="4000" baseline="30000" dirty="0" smtClean="0"/>
              <a:t>e</a:t>
            </a:r>
            <a:r>
              <a:rPr lang="fr-FR" sz="4000" dirty="0" smtClean="0"/>
              <a:t>  STMG, T ASSP ont assisté à une pièce de théâtre de Christophe Moyer « café équitable et décroissance au beurre » à la salle des fêtes d’Estaires. Les thèmes choisis furent :</a:t>
            </a:r>
          </a:p>
          <a:p>
            <a:r>
              <a:rPr lang="fr-FR" sz="4000" dirty="0" smtClean="0"/>
              <a:t>1</a:t>
            </a:r>
            <a:r>
              <a:rPr lang="fr-FR" sz="4000" baseline="30000" dirty="0" smtClean="0"/>
              <a:t>e</a:t>
            </a:r>
            <a:r>
              <a:rPr lang="fr-FR" sz="4000" dirty="0" smtClean="0"/>
              <a:t> saynète : Le développement durable,</a:t>
            </a:r>
          </a:p>
          <a:p>
            <a:r>
              <a:rPr lang="fr-FR" sz="4000" dirty="0" smtClean="0"/>
              <a:t>2</a:t>
            </a:r>
            <a:r>
              <a:rPr lang="fr-FR" sz="4000" baseline="30000" dirty="0" smtClean="0"/>
              <a:t>e</a:t>
            </a:r>
            <a:r>
              <a:rPr lang="fr-FR" sz="4000" dirty="0" smtClean="0"/>
              <a:t> saynète : la différence Nord-Sud,</a:t>
            </a:r>
          </a:p>
          <a:p>
            <a:r>
              <a:rPr lang="fr-FR" sz="4000" dirty="0" smtClean="0"/>
              <a:t>3</a:t>
            </a:r>
            <a:r>
              <a:rPr lang="fr-FR" sz="4000" baseline="30000" dirty="0" smtClean="0"/>
              <a:t>e</a:t>
            </a:r>
            <a:r>
              <a:rPr lang="fr-FR" sz="4000" dirty="0" smtClean="0"/>
              <a:t> Saynète : Les enjeux politiques du développement durable. </a:t>
            </a:r>
          </a:p>
          <a:p>
            <a:r>
              <a:rPr lang="fr-FR" sz="4000" dirty="0" smtClean="0"/>
              <a:t>Suite aux deux représentations, un débat fut engagé par les comédiennes et les élèves intéressés.</a:t>
            </a:r>
          </a:p>
          <a:p>
            <a:pPr lvl="0"/>
            <a:r>
              <a:rPr lang="fr-FR" sz="4000" dirty="0" smtClean="0"/>
              <a:t>Pendant cette semaine, une « </a:t>
            </a:r>
            <a:r>
              <a:rPr lang="fr-FR" sz="4000" dirty="0" err="1" smtClean="0"/>
              <a:t>solisphère</a:t>
            </a:r>
            <a:r>
              <a:rPr lang="fr-FR" sz="4000" dirty="0" smtClean="0"/>
              <a:t> » autour du slogan « Droits à l’essentiel », a été réalisée et installée dans le hall du lycée par les élèves de 3</a:t>
            </a:r>
            <a:r>
              <a:rPr lang="fr-FR" sz="4000" baseline="30000" dirty="0" smtClean="0"/>
              <a:t>e</a:t>
            </a:r>
            <a:r>
              <a:rPr lang="fr-FR" sz="4000" dirty="0" smtClean="0"/>
              <a:t> PP. Elle symbolisait les droits pas toujours respectés : santé, éducation, alimentation, logement, hygiène, protection de l’enfance, accès à l’eau.</a:t>
            </a:r>
          </a:p>
          <a:p>
            <a:r>
              <a:rPr lang="fr-FR" sz="4000" dirty="0" smtClean="0"/>
              <a:t> L’association « les artisans du monde» est intervenue au cours de deux conférences sur la souveraineté alimentaire destinées aux élèves d’ASSP. </a:t>
            </a:r>
          </a:p>
          <a:p>
            <a:r>
              <a:rPr lang="fr-FR" sz="4000" dirty="0" smtClean="0"/>
              <a:t> Deux expositions sur le développement durable et sur la souveraineté alimentaire furent visibles toute cette semaine.</a:t>
            </a:r>
          </a:p>
          <a:p>
            <a:r>
              <a:rPr lang="fr-FR" sz="4000" dirty="0" smtClean="0"/>
              <a:t>Cette action  a été financée  par le conseil régional suite à un appel à projet « Citoyen du monde ».</a:t>
            </a:r>
          </a:p>
          <a:p>
            <a:r>
              <a:rPr lang="fr-FR" sz="4000" dirty="0" smtClean="0"/>
              <a:t> Toute l’année dans le cadre de l’AP 1</a:t>
            </a:r>
            <a:r>
              <a:rPr lang="fr-FR" sz="4000" baseline="30000" dirty="0" smtClean="0"/>
              <a:t>e</a:t>
            </a:r>
            <a:r>
              <a:rPr lang="fr-FR" sz="4000" dirty="0" smtClean="0"/>
              <a:t>, les élèves sont sensibilisés au commerce équitable.</a:t>
            </a:r>
          </a:p>
          <a:p>
            <a:endParaRPr lang="fr-FR" dirty="0" smtClean="0"/>
          </a:p>
          <a:p>
            <a:endParaRPr lang="fr-FR" dirty="0"/>
          </a:p>
        </p:txBody>
      </p:sp>
      <p:pic>
        <p:nvPicPr>
          <p:cNvPr id="4" name="Image 3" descr="Capture d’écran 2014-10-13 à 12.09.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753"/>
            <a:ext cx="9144000" cy="1240885"/>
          </a:xfrm>
          <a:prstGeom prst="rect">
            <a:avLst/>
          </a:prstGeom>
        </p:spPr>
      </p:pic>
      <p:pic>
        <p:nvPicPr>
          <p:cNvPr id="5" name="Image 4" descr="DSCF6158.JPG"/>
          <p:cNvPicPr/>
          <p:nvPr/>
        </p:nvPicPr>
        <p:blipFill>
          <a:blip r:embed="rId3" cstate="print"/>
          <a:stretch>
            <a:fillRect/>
          </a:stretch>
        </p:blipFill>
        <p:spPr>
          <a:xfrm>
            <a:off x="5102464" y="1600200"/>
            <a:ext cx="3100242" cy="2223613"/>
          </a:xfrm>
          <a:prstGeom prst="rect">
            <a:avLst/>
          </a:prstGeom>
        </p:spPr>
      </p:pic>
      <p:pic>
        <p:nvPicPr>
          <p:cNvPr id="6" name="Image 5" descr="DSCF6160.JPG"/>
          <p:cNvPicPr/>
          <p:nvPr/>
        </p:nvPicPr>
        <p:blipFill>
          <a:blip r:embed="rId4" cstate="print"/>
          <a:stretch>
            <a:fillRect/>
          </a:stretch>
        </p:blipFill>
        <p:spPr>
          <a:xfrm>
            <a:off x="4571999" y="4307908"/>
            <a:ext cx="3630707" cy="23439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600199"/>
            <a:ext cx="3926541" cy="4944035"/>
          </a:xfrm>
        </p:spPr>
        <p:txBody>
          <a:bodyPr>
            <a:normAutofit fontScale="32500" lnSpcReduction="20000"/>
          </a:bodyPr>
          <a:lstStyle/>
          <a:p>
            <a:r>
              <a:rPr lang="fr-FR" sz="3700" b="1" u="sng" dirty="0" smtClean="0"/>
              <a:t>Titre : «  Etre lycéens, citoyens, responsables et solidaires »  »</a:t>
            </a:r>
          </a:p>
          <a:p>
            <a:r>
              <a:rPr lang="fr-FR" sz="3700" b="1" u="sng" dirty="0" smtClean="0"/>
              <a:t>Classes et niveaux impliqués </a:t>
            </a:r>
            <a:r>
              <a:rPr lang="fr-FR" sz="3700" dirty="0" smtClean="0"/>
              <a:t>: CAP ATMFC, 2 ASSP, T ASSP</a:t>
            </a:r>
          </a:p>
          <a:p>
            <a:r>
              <a:rPr lang="fr-FR" sz="3700" b="1" u="sng" dirty="0" smtClean="0"/>
              <a:t>Partenaires </a:t>
            </a:r>
            <a:r>
              <a:rPr lang="fr-FR" sz="3700" dirty="0" smtClean="0"/>
              <a:t>: Banque alimentaire du Nord, AFM téléthon, Association AIDES, Le Relais.</a:t>
            </a:r>
          </a:p>
          <a:p>
            <a:r>
              <a:rPr lang="fr-FR" sz="3700" b="1" u="sng" dirty="0" smtClean="0"/>
              <a:t>Description :</a:t>
            </a:r>
          </a:p>
          <a:p>
            <a:r>
              <a:rPr lang="fr-FR" sz="3700" dirty="0" smtClean="0"/>
              <a:t>Dans le cadre d’une séquence </a:t>
            </a:r>
            <a:r>
              <a:rPr lang="fr-FR" sz="3700" b="1" u="sng" dirty="0" smtClean="0"/>
              <a:t>sur les maladies génétiques </a:t>
            </a:r>
            <a:r>
              <a:rPr lang="fr-FR" sz="3700" dirty="0" smtClean="0"/>
              <a:t>les élèves de TASSP ont réalisé une exposition sur les maladies génétiques et ont proposé des animations (jeu de kermesse, atelier grimage) pour récolter des fonds. Des savons ont été également vendus .  En 2013, les élèves ont eu le plaisir de remettre un chèque de 220€ à l’association AFM Téléthon.</a:t>
            </a:r>
          </a:p>
          <a:p>
            <a:r>
              <a:rPr lang="fr-FR" sz="3700" dirty="0" smtClean="0"/>
              <a:t>Lors de la journée de </a:t>
            </a:r>
            <a:r>
              <a:rPr lang="fr-FR" sz="3700" b="1" u="sng" dirty="0" smtClean="0"/>
              <a:t>lutte contre le Sida</a:t>
            </a:r>
            <a:r>
              <a:rPr lang="fr-FR" sz="3700" dirty="0" smtClean="0"/>
              <a:t>, les élèves de seconde ASSP ont préparé des rubans, une exposition photo intitulée « C’est le SIDA qu’il faut exclure pas les séropositifs », les autres élèves étaient également invités à écrire un message contre un ruban sur le sapin de prévention. Une chaîne humaine fut également réalisée pendant la récréation.</a:t>
            </a:r>
          </a:p>
          <a:p>
            <a:r>
              <a:rPr lang="fr-FR" sz="3700" dirty="0" smtClean="0"/>
              <a:t>Dans le cadre de la semaine santé citoyenneté, les élèves de CAP ATMFC ont organisé une </a:t>
            </a:r>
            <a:r>
              <a:rPr lang="fr-FR" sz="3700" b="1" u="sng" dirty="0" smtClean="0"/>
              <a:t>collecte de vêtements</a:t>
            </a:r>
            <a:r>
              <a:rPr lang="fr-FR" sz="3700" dirty="0" smtClean="0"/>
              <a:t>.</a:t>
            </a:r>
            <a:r>
              <a:rPr lang="fr-FR" sz="3700" i="1" dirty="0" smtClean="0"/>
              <a:t>.</a:t>
            </a:r>
          </a:p>
          <a:p>
            <a:r>
              <a:rPr lang="fr-FR" sz="3700" dirty="0" smtClean="0"/>
              <a:t>Après une visite de la banque alimentaire du Nord à Lille, les élèves d’ASSP ont eu la responsabilité d’organiser une </a:t>
            </a:r>
            <a:r>
              <a:rPr lang="fr-FR" sz="3700" b="1" u="sng" dirty="0" smtClean="0"/>
              <a:t>collecte de denrées alimentaires</a:t>
            </a:r>
            <a:r>
              <a:rPr lang="fr-FR" sz="3700" dirty="0" smtClean="0"/>
              <a:t>. En  2013, 60 KG de denrées alimentaires soit l’équivalent d’au moins 100 repas ont été récoltés.</a:t>
            </a:r>
          </a:p>
          <a:p>
            <a:endParaRPr lang="fr-FR" i="1" dirty="0"/>
          </a:p>
        </p:txBody>
      </p:sp>
      <p:pic>
        <p:nvPicPr>
          <p:cNvPr id="4" name="Image 3" descr="Capture d’écran 2014-10-13 à 12.09.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753"/>
            <a:ext cx="9144000" cy="1240885"/>
          </a:xfrm>
          <a:prstGeom prst="rect">
            <a:avLst/>
          </a:prstGeom>
        </p:spPr>
      </p:pic>
      <p:pic>
        <p:nvPicPr>
          <p:cNvPr id="5" name="Image 4" descr="DSCF6832b.jpg"/>
          <p:cNvPicPr/>
          <p:nvPr/>
        </p:nvPicPr>
        <p:blipFill>
          <a:blip r:embed="rId3" cstate="print"/>
          <a:stretch>
            <a:fillRect/>
          </a:stretch>
        </p:blipFill>
        <p:spPr>
          <a:xfrm>
            <a:off x="4930588" y="1600199"/>
            <a:ext cx="2438400" cy="2030507"/>
          </a:xfrm>
          <a:prstGeom prst="rect">
            <a:avLst/>
          </a:prstGeom>
        </p:spPr>
      </p:pic>
      <p:pic>
        <p:nvPicPr>
          <p:cNvPr id="6" name="Image 5" descr="DSCF7276.JPG"/>
          <p:cNvPicPr/>
          <p:nvPr/>
        </p:nvPicPr>
        <p:blipFill>
          <a:blip r:embed="rId4" cstate="print"/>
          <a:stretch>
            <a:fillRect/>
          </a:stretch>
        </p:blipFill>
        <p:spPr>
          <a:xfrm>
            <a:off x="6544234" y="3745336"/>
            <a:ext cx="1738807" cy="1373512"/>
          </a:xfrm>
          <a:prstGeom prst="rect">
            <a:avLst/>
          </a:prstGeom>
        </p:spPr>
      </p:pic>
      <p:pic>
        <p:nvPicPr>
          <p:cNvPr id="7" name="Image 6" descr="DSCF0432.JPG"/>
          <p:cNvPicPr/>
          <p:nvPr/>
        </p:nvPicPr>
        <p:blipFill>
          <a:blip r:embed="rId5" cstate="print"/>
          <a:stretch>
            <a:fillRect/>
          </a:stretch>
        </p:blipFill>
        <p:spPr>
          <a:xfrm>
            <a:off x="4383741" y="4994897"/>
            <a:ext cx="2065782" cy="15493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67286" y="1600200"/>
            <a:ext cx="4375052" cy="4800600"/>
          </a:xfrm>
        </p:spPr>
        <p:txBody>
          <a:bodyPr>
            <a:normAutofit fontScale="77500" lnSpcReduction="20000"/>
          </a:bodyPr>
          <a:lstStyle/>
          <a:p>
            <a:r>
              <a:rPr lang="fr-FR" b="1" u="sng" dirty="0" smtClean="0"/>
              <a:t>TITRE : Campagne de sensibilisation contre le gaspillage alimentaire</a:t>
            </a:r>
          </a:p>
          <a:p>
            <a:endParaRPr lang="fr-FR" dirty="0" smtClean="0"/>
          </a:p>
          <a:p>
            <a:r>
              <a:rPr lang="fr-FR" b="1" u="sng" dirty="0" smtClean="0"/>
              <a:t>Classe et niveau impliqué</a:t>
            </a:r>
            <a:r>
              <a:rPr lang="fr-FR" dirty="0" smtClean="0"/>
              <a:t>: 1 ATMFC</a:t>
            </a:r>
          </a:p>
          <a:p>
            <a:endParaRPr lang="fr-FR" dirty="0"/>
          </a:p>
          <a:p>
            <a:r>
              <a:rPr lang="fr-FR" b="1" u="sng" dirty="0" smtClean="0"/>
              <a:t>PARTENAIRES DE ACTION </a:t>
            </a:r>
            <a:r>
              <a:rPr lang="fr-FR" dirty="0" smtClean="0"/>
              <a:t>: le personnel du restaurant scolaire.</a:t>
            </a:r>
          </a:p>
          <a:p>
            <a:endParaRPr lang="fr-FR" dirty="0"/>
          </a:p>
          <a:p>
            <a:r>
              <a:rPr lang="fr-FR" b="1" u="sng" dirty="0" smtClean="0"/>
              <a:t>Description :</a:t>
            </a:r>
          </a:p>
          <a:p>
            <a:r>
              <a:rPr lang="fr-FR" dirty="0" smtClean="0"/>
              <a:t>Après une visite de la cuisine et des rencontres avec le personnel, les élèves de 1 ATMFC ont participé à la campagne de sensibilisation contre le gaspillage alimentaire.</a:t>
            </a:r>
          </a:p>
          <a:p>
            <a:r>
              <a:rPr lang="fr-FR" dirty="0" smtClean="0"/>
              <a:t>Tout d’abord, ils ont quantifié les aliments jetés dans les poubelles (+ de 100 kg/jour)</a:t>
            </a:r>
          </a:p>
          <a:p>
            <a:r>
              <a:rPr lang="fr-FR" dirty="0" smtClean="0"/>
              <a:t>Puis, ils ont réalisé une exposition sur le gaspillage alimentaire.</a:t>
            </a:r>
          </a:p>
          <a:p>
            <a:pPr>
              <a:buNone/>
            </a:pPr>
            <a:r>
              <a:rPr lang="fr-FR" dirty="0" smtClean="0"/>
              <a:t>Celle-ci est visible toute l’année au restaurant scolaire.</a:t>
            </a:r>
          </a:p>
        </p:txBody>
      </p:sp>
      <p:pic>
        <p:nvPicPr>
          <p:cNvPr id="5" name="Image 4" descr="Capture d’écran 2014-10-13 à 12.09.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240885"/>
          </a:xfrm>
          <a:prstGeom prst="rect">
            <a:avLst/>
          </a:prstGeom>
        </p:spPr>
      </p:pic>
      <p:pic>
        <p:nvPicPr>
          <p:cNvPr id="1026" name="Picture 2" descr="G:\Photos pédagogiques\Gaspillage\SAM_1749.JPG"/>
          <p:cNvPicPr>
            <a:picLocks noChangeAspect="1" noChangeArrowheads="1"/>
          </p:cNvPicPr>
          <p:nvPr/>
        </p:nvPicPr>
        <p:blipFill>
          <a:blip r:embed="rId3" cstate="print"/>
          <a:srcRect/>
          <a:stretch>
            <a:fillRect/>
          </a:stretch>
        </p:blipFill>
        <p:spPr bwMode="auto">
          <a:xfrm rot="390523">
            <a:off x="5130023" y="1717732"/>
            <a:ext cx="2921094" cy="2307102"/>
          </a:xfrm>
          <a:prstGeom prst="rect">
            <a:avLst/>
          </a:prstGeom>
          <a:noFill/>
        </p:spPr>
      </p:pic>
      <p:pic>
        <p:nvPicPr>
          <p:cNvPr id="1027" name="Picture 3" descr="G:\Photos pédagogiques\Gaspillage\SAM_1751.JPG"/>
          <p:cNvPicPr>
            <a:picLocks noChangeAspect="1" noChangeArrowheads="1"/>
          </p:cNvPicPr>
          <p:nvPr/>
        </p:nvPicPr>
        <p:blipFill>
          <a:blip r:embed="rId4" cstate="print"/>
          <a:srcRect/>
          <a:stretch>
            <a:fillRect/>
          </a:stretch>
        </p:blipFill>
        <p:spPr bwMode="auto">
          <a:xfrm rot="385393">
            <a:off x="4820532" y="4339884"/>
            <a:ext cx="2921094" cy="2060916"/>
          </a:xfrm>
          <a:prstGeom prst="rect">
            <a:avLst/>
          </a:prstGeom>
          <a:noFill/>
        </p:spPr>
      </p:pic>
    </p:spTree>
    <p:extLst>
      <p:ext uri="{BB962C8B-B14F-4D97-AF65-F5344CB8AC3E}">
        <p14:creationId xmlns:p14="http://schemas.microsoft.com/office/powerpoint/2010/main" val="28107266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Les partenaires</a:t>
            </a:r>
            <a:endParaRPr lang="fr-FR" dirty="0"/>
          </a:p>
        </p:txBody>
      </p:sp>
      <p:pic>
        <p:nvPicPr>
          <p:cNvPr id="4" name="Image 3" descr="Capture d’écran 2014-10-13 à 12.09.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240885"/>
          </a:xfrm>
          <a:prstGeom prst="rect">
            <a:avLst/>
          </a:prstGeom>
        </p:spPr>
      </p:pic>
      <p:pic>
        <p:nvPicPr>
          <p:cNvPr id="5" name="il_fi" descr="http://img.over-blog.com/600x480/4/10/67/79/LOGO--04-12-10-.JPG"/>
          <p:cNvPicPr/>
          <p:nvPr/>
        </p:nvPicPr>
        <p:blipFill>
          <a:blip r:embed="rId3" cstate="print"/>
          <a:srcRect/>
          <a:stretch>
            <a:fillRect/>
          </a:stretch>
        </p:blipFill>
        <p:spPr bwMode="auto">
          <a:xfrm>
            <a:off x="2935240" y="1600200"/>
            <a:ext cx="1928813" cy="1543050"/>
          </a:xfrm>
          <a:prstGeom prst="rect">
            <a:avLst/>
          </a:prstGeom>
          <a:noFill/>
          <a:ln w="9525">
            <a:noFill/>
            <a:miter lim="800000"/>
            <a:headEnd/>
            <a:tailEnd/>
          </a:ln>
        </p:spPr>
      </p:pic>
      <p:pic>
        <p:nvPicPr>
          <p:cNvPr id="6" name="il_fi" descr="http://www.agir-au-naturel.com/images/logo%20banque%20alimentaire.jpg.tb"/>
          <p:cNvPicPr/>
          <p:nvPr/>
        </p:nvPicPr>
        <p:blipFill>
          <a:blip r:embed="rId4" cstate="print"/>
          <a:srcRect/>
          <a:stretch>
            <a:fillRect/>
          </a:stretch>
        </p:blipFill>
        <p:spPr bwMode="auto">
          <a:xfrm>
            <a:off x="6819900" y="1704975"/>
            <a:ext cx="1257300" cy="952500"/>
          </a:xfrm>
          <a:prstGeom prst="rect">
            <a:avLst/>
          </a:prstGeom>
          <a:noFill/>
          <a:ln w="9525">
            <a:noFill/>
            <a:miter lim="800000"/>
            <a:headEnd/>
            <a:tailEnd/>
          </a:ln>
        </p:spPr>
      </p:pic>
      <p:pic>
        <p:nvPicPr>
          <p:cNvPr id="7" name="il_fi" descr="http://www.loca-tangata.com/wp-content/uploads/2013/10/logo-blongios.jpg"/>
          <p:cNvPicPr/>
          <p:nvPr/>
        </p:nvPicPr>
        <p:blipFill>
          <a:blip r:embed="rId5" cstate="print"/>
          <a:srcRect/>
          <a:stretch>
            <a:fillRect/>
          </a:stretch>
        </p:blipFill>
        <p:spPr bwMode="auto">
          <a:xfrm>
            <a:off x="6143625" y="3428999"/>
            <a:ext cx="1933575" cy="1343025"/>
          </a:xfrm>
          <a:prstGeom prst="rect">
            <a:avLst/>
          </a:prstGeom>
          <a:noFill/>
          <a:ln w="9525">
            <a:noFill/>
            <a:miter lim="800000"/>
            <a:headEnd/>
            <a:tailEnd/>
          </a:ln>
        </p:spPr>
      </p:pic>
      <p:pic>
        <p:nvPicPr>
          <p:cNvPr id="8" name="il_fi" descr="http://cdh10.e-monsite.com/medias/images/jecollecte.jpg?fx=r_550_550"/>
          <p:cNvPicPr/>
          <p:nvPr/>
        </p:nvPicPr>
        <p:blipFill>
          <a:blip r:embed="rId6" cstate="print"/>
          <a:srcRect/>
          <a:stretch>
            <a:fillRect/>
          </a:stretch>
        </p:blipFill>
        <p:spPr bwMode="auto">
          <a:xfrm>
            <a:off x="457200" y="2216588"/>
            <a:ext cx="1866900" cy="1853323"/>
          </a:xfrm>
          <a:prstGeom prst="rect">
            <a:avLst/>
          </a:prstGeom>
          <a:noFill/>
          <a:ln w="9525">
            <a:noFill/>
            <a:miter lim="800000"/>
            <a:headEnd/>
            <a:tailEnd/>
          </a:ln>
        </p:spPr>
      </p:pic>
      <p:pic>
        <p:nvPicPr>
          <p:cNvPr id="9" name="il_fi" descr="http://artisansdumonderouen.org/wp-content/uploads/2012/06/LogoADMrouge-2.jpg"/>
          <p:cNvPicPr/>
          <p:nvPr/>
        </p:nvPicPr>
        <p:blipFill>
          <a:blip r:embed="rId7" cstate="print"/>
          <a:srcRect/>
          <a:stretch>
            <a:fillRect/>
          </a:stretch>
        </p:blipFill>
        <p:spPr bwMode="auto">
          <a:xfrm>
            <a:off x="4864053" y="1704975"/>
            <a:ext cx="1695450" cy="1641192"/>
          </a:xfrm>
          <a:prstGeom prst="rect">
            <a:avLst/>
          </a:prstGeom>
          <a:noFill/>
          <a:ln w="9525">
            <a:noFill/>
            <a:miter lim="800000"/>
            <a:headEnd/>
            <a:tailEnd/>
          </a:ln>
        </p:spPr>
      </p:pic>
      <p:pic>
        <p:nvPicPr>
          <p:cNvPr id="10" name="il_fi" descr="http://www.lillelanuit.com/wp-content/mu-plugins/lib/timthumb/timthumb.php?src=%2Fwp-content%2Fuploads%2F2013%2F10%2F800_214_cie-sens.jpg&amp;w=400&amp;h=&amp;zc=0&amp;q=100"/>
          <p:cNvPicPr/>
          <p:nvPr/>
        </p:nvPicPr>
        <p:blipFill>
          <a:blip r:embed="rId8" cstate="print"/>
          <a:srcRect/>
          <a:stretch>
            <a:fillRect/>
          </a:stretch>
        </p:blipFill>
        <p:spPr bwMode="auto">
          <a:xfrm>
            <a:off x="2590800" y="3143250"/>
            <a:ext cx="1981200" cy="1981200"/>
          </a:xfrm>
          <a:prstGeom prst="rect">
            <a:avLst/>
          </a:prstGeom>
          <a:noFill/>
          <a:ln w="9525">
            <a:noFill/>
            <a:miter lim="800000"/>
            <a:headEnd/>
            <a:tailEnd/>
          </a:ln>
        </p:spPr>
      </p:pic>
      <p:pic>
        <p:nvPicPr>
          <p:cNvPr id="11" name="il_fi" descr="http://www.lasemaine.org/espace-acteurs/1462/logo/image_logo/image_thumbmini"/>
          <p:cNvPicPr/>
          <p:nvPr/>
        </p:nvPicPr>
        <p:blipFill>
          <a:blip r:embed="rId9" cstate="print"/>
          <a:srcRect/>
          <a:stretch>
            <a:fillRect/>
          </a:stretch>
        </p:blipFill>
        <p:spPr bwMode="auto">
          <a:xfrm>
            <a:off x="317292" y="4400549"/>
            <a:ext cx="2006808" cy="971550"/>
          </a:xfrm>
          <a:prstGeom prst="rect">
            <a:avLst/>
          </a:prstGeom>
          <a:noFill/>
          <a:ln w="9525">
            <a:noFill/>
            <a:miter lim="800000"/>
            <a:headEnd/>
            <a:tailEnd/>
          </a:ln>
        </p:spPr>
      </p:pic>
      <p:pic>
        <p:nvPicPr>
          <p:cNvPr id="12" name="il_fi" descr="http://www.labaulegrandlarge.com/userfiles/Telethon/afm_telethon-2.jpg"/>
          <p:cNvPicPr/>
          <p:nvPr/>
        </p:nvPicPr>
        <p:blipFill>
          <a:blip r:embed="rId10" cstate="print"/>
          <a:srcRect/>
          <a:stretch>
            <a:fillRect/>
          </a:stretch>
        </p:blipFill>
        <p:spPr bwMode="auto">
          <a:xfrm>
            <a:off x="5967133" y="4886324"/>
            <a:ext cx="2486585" cy="1514475"/>
          </a:xfrm>
          <a:prstGeom prst="rect">
            <a:avLst/>
          </a:prstGeom>
          <a:noFill/>
          <a:ln w="9525">
            <a:noFill/>
            <a:miter lim="800000"/>
            <a:headEnd/>
            <a:tailEnd/>
          </a:ln>
        </p:spPr>
      </p:pic>
      <p:pic>
        <p:nvPicPr>
          <p:cNvPr id="13" name="il_fi" descr="http://media.melty.fr/logo-de-aides-image-509964-article-ajust_930.jpg"/>
          <p:cNvPicPr/>
          <p:nvPr/>
        </p:nvPicPr>
        <p:blipFill>
          <a:blip r:embed="rId11" cstate="print"/>
          <a:srcRect/>
          <a:stretch>
            <a:fillRect/>
          </a:stretch>
        </p:blipFill>
        <p:spPr bwMode="auto">
          <a:xfrm>
            <a:off x="233689" y="5712824"/>
            <a:ext cx="3046786" cy="1028700"/>
          </a:xfrm>
          <a:prstGeom prst="rect">
            <a:avLst/>
          </a:prstGeom>
          <a:noFill/>
          <a:ln w="9525">
            <a:noFill/>
            <a:miter lim="800000"/>
            <a:headEnd/>
            <a:tailEnd/>
          </a:ln>
        </p:spPr>
      </p:pic>
      <p:pic>
        <p:nvPicPr>
          <p:cNvPr id="14" name="il_fi" descr="http://www.mathenjeans.fr/sites/default/files/logo_forum-d%C3%A9psciences.png"/>
          <p:cNvPicPr/>
          <p:nvPr/>
        </p:nvPicPr>
        <p:blipFill>
          <a:blip r:embed="rId12" cstate="print"/>
          <a:srcRect/>
          <a:stretch>
            <a:fillRect/>
          </a:stretch>
        </p:blipFill>
        <p:spPr bwMode="auto">
          <a:xfrm>
            <a:off x="3987753" y="5817599"/>
            <a:ext cx="1752600" cy="923925"/>
          </a:xfrm>
          <a:prstGeom prst="rect">
            <a:avLst/>
          </a:prstGeom>
          <a:noFill/>
          <a:ln w="9525">
            <a:noFill/>
            <a:miter lim="800000"/>
            <a:headEnd/>
            <a:tailEnd/>
          </a:ln>
        </p:spPr>
      </p:pic>
      <p:pic>
        <p:nvPicPr>
          <p:cNvPr id="15" name="il_fi" descr="http://www.lerelais.org/ressources/img/logoLeRelais.gif"/>
          <p:cNvPicPr/>
          <p:nvPr/>
        </p:nvPicPr>
        <p:blipFill>
          <a:blip r:embed="rId13" cstate="print"/>
          <a:srcRect/>
          <a:stretch>
            <a:fillRect/>
          </a:stretch>
        </p:blipFill>
        <p:spPr bwMode="auto">
          <a:xfrm>
            <a:off x="4359088" y="4200524"/>
            <a:ext cx="2057400" cy="571500"/>
          </a:xfrm>
          <a:prstGeom prst="rect">
            <a:avLst/>
          </a:prstGeom>
          <a:noFill/>
          <a:ln w="9525">
            <a:noFill/>
            <a:miter lim="800000"/>
            <a:headEnd/>
            <a:tailEnd/>
          </a:ln>
        </p:spPr>
      </p:pic>
      <p:pic>
        <p:nvPicPr>
          <p:cNvPr id="16" name="Image 15" descr="logo_npc.jpg"/>
          <p:cNvPicPr/>
          <p:nvPr/>
        </p:nvPicPr>
        <p:blipFill>
          <a:blip r:embed="rId14" cstate="print"/>
          <a:stretch>
            <a:fillRect/>
          </a:stretch>
        </p:blipFill>
        <p:spPr>
          <a:xfrm>
            <a:off x="4669439" y="4782807"/>
            <a:ext cx="1070914" cy="1034792"/>
          </a:xfrm>
          <a:prstGeom prst="rect">
            <a:avLst/>
          </a:prstGeom>
        </p:spPr>
      </p:pic>
      <p:pic>
        <p:nvPicPr>
          <p:cNvPr id="17" name="Image 16" descr="logoRECTORAT.jpg"/>
          <p:cNvPicPr/>
          <p:nvPr/>
        </p:nvPicPr>
        <p:blipFill>
          <a:blip r:embed="rId15" cstate="print"/>
          <a:stretch>
            <a:fillRect/>
          </a:stretch>
        </p:blipFill>
        <p:spPr>
          <a:xfrm>
            <a:off x="7211447" y="2657475"/>
            <a:ext cx="1099494" cy="1212389"/>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Ajdacency.thmx</Template>
  <TotalTime>710</TotalTime>
  <Words>124</Words>
  <Application>Microsoft Macintosh PowerPoint</Application>
  <PresentationFormat>Présentation à l'écran (4:3)</PresentationFormat>
  <Paragraphs>81</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Adjacency</vt:lpstr>
      <vt:lpstr>     Lycée val de lys – Estaires</vt:lpstr>
      <vt:lpstr>Présentation PowerPoint</vt:lpstr>
      <vt:lpstr>Présentation PowerPoint</vt:lpstr>
      <vt:lpstr>Présentation PowerPoint</vt:lpstr>
      <vt:lpstr>e</vt:lpstr>
      <vt:lpstr>Présentation PowerPoint</vt:lpstr>
      <vt:lpstr>Présentation PowerPoint</vt:lpstr>
      <vt:lpstr>Présentation PowerPoint</vt:lpstr>
    </vt:vector>
  </TitlesOfParts>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de l’école ou de l’EPLE  Ville</dc:title>
  <dc:creator>Jean-Marc Moullet</dc:creator>
  <cp:lastModifiedBy>Cyrille Larat</cp:lastModifiedBy>
  <cp:revision>35</cp:revision>
  <dcterms:created xsi:type="dcterms:W3CDTF">2014-10-13T10:07:53Z</dcterms:created>
  <dcterms:modified xsi:type="dcterms:W3CDTF">2014-12-11T08:03:01Z</dcterms:modified>
</cp:coreProperties>
</file>