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60" r:id="rId5"/>
    <p:sldId id="265" r:id="rId6"/>
    <p:sldId id="259" r:id="rId7"/>
    <p:sldId id="262" r:id="rId8"/>
    <p:sldId id="261" r:id="rId9"/>
    <p:sldId id="263" r:id="rId10"/>
    <p:sldId id="264" r:id="rId11"/>
    <p:sldId id="267" r:id="rId12"/>
    <p:sldId id="266" r:id="rId13"/>
    <p:sldId id="268" r:id="rId14"/>
    <p:sldId id="269"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170"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97C35CC7-6728-46DB-ACC7-CC162A7056AA}" type="slidenum">
              <a:rPr lang="en-US"/>
              <a:pPr/>
              <a:t>‹N°›</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fld id="{0FAEA3D0-5E9D-411C-B7EF-CC59271C1DB2}" type="datetime1">
              <a:rPr lang="en-US"/>
              <a:pPr/>
              <a:t>2/6/2015</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88BEEEC3-BFFD-4F2F-AB40-42E4D08CBA5B}" type="slidenum">
              <a:rPr lang="en-US"/>
              <a:pPr/>
              <a:t>‹N°›</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fld id="{97D45D6C-C1FE-41C0-BD43-99CA79EC4D2E}" type="datetime1">
              <a:rPr lang="en-US"/>
              <a:pPr/>
              <a:t>2/6/2015</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CFA7A281-9CC8-43CE-8BF9-B815AD7DED10}" type="slidenum">
              <a:rPr lang="en-US"/>
              <a:pPr/>
              <a:t>‹N°›</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fld id="{FF647E51-F98B-410D-A10B-3B1E5A324A25}" type="datetime1">
              <a:rPr lang="en-US"/>
              <a:pPr/>
              <a:t>2/6/2015</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D9D8CAA3-97F7-4305-A99A-2B69D9211019}" type="slidenum">
              <a:rPr lang="en-US"/>
              <a:pPr/>
              <a:t>‹N°›</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fld id="{19453A89-B810-41F2-A78F-7EF97E4FCF7F}" type="datetime1">
              <a:rPr lang="en-US"/>
              <a:pPr/>
              <a:t>2/6/2015</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ED0727DB-D056-47C0-A021-7064A8B7D8A3}" type="slidenum">
              <a:rPr lang="en-US"/>
              <a:pPr/>
              <a:t>‹N°›</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fld id="{7502BFFE-6F68-4D7E-9D59-169D26F7D94E}" type="datetime1">
              <a:rPr lang="en-US"/>
              <a:pPr/>
              <a:t>2/6/2015</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187E0C01-4E51-4BDC-9DEF-9A636C422286}" type="slidenum">
              <a:rPr lang="en-US"/>
              <a:pPr/>
              <a:t>‹N°›</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fld id="{DB7CD66D-9052-455B-B1B7-AF2B8F65021C}" type="datetime1">
              <a:rPr lang="en-US"/>
              <a:pPr/>
              <a:t>2/6/2015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B4BA8F00-A9E5-416F-8EAB-6A6CD944ABAF}" type="slidenum">
              <a:rPr lang="en-US"/>
              <a:pPr/>
              <a:t>‹N°›</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fld id="{06E4D225-1DA5-4275-90F6-A469EE6B6899}" type="datetime1">
              <a:rPr lang="en-US"/>
              <a:pPr/>
              <a:t>2/6/2015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E12CDF50-393D-42EE-9472-A41D6E777756}" type="slidenum">
              <a:rPr lang="en-US"/>
              <a:pPr/>
              <a:t>‹N°›</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fld id="{BAE3A5B4-1ADD-47C4-8B8F-FD409F8837B2}" type="datetime1">
              <a:rPr lang="en-US"/>
              <a:pPr/>
              <a:t>2/6/2015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C6DD88A7-CFB0-4492-AFFC-9B7F765AEA89}" type="slidenum">
              <a:rPr lang="en-US"/>
              <a:pPr/>
              <a:t>‹N°›</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fld id="{72E38957-C77B-4E73-9CB3-8858A8704E46}" type="datetime1">
              <a:rPr lang="en-US"/>
              <a:pPr/>
              <a:t>2/6/2015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673C2288-B144-424D-A54F-06A4B4EFAFE8}" type="slidenum">
              <a:rPr lang="en-US"/>
              <a:pPr/>
              <a:t>‹N°›</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fld id="{92F0E875-7669-4D73-8863-96B4B8F83BAF}" type="datetime1">
              <a:rPr lang="en-US"/>
              <a:pPr/>
              <a:t>2/6/2015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6117AAA3-AD11-42B3-A22C-03955C0D3000}" type="slidenum">
              <a:rPr lang="en-US"/>
              <a:pPr/>
              <a:t>‹N°›</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fld id="{F54CC32B-E01D-45D8-8EC6-28F27A22C119}" type="datetime1">
              <a:rPr lang="en-US"/>
              <a:pPr/>
              <a:t>2/6/2015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61FA593D-19FF-4B7D-B416-44C6576BEBEA}" type="slidenum">
              <a:rPr lang="en-US"/>
              <a:pPr/>
              <a:t>‹N°›</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bg2"/>
                </a:solidFill>
                <a:latin typeface="+mn-lt"/>
                <a:ea typeface="+mn-ea"/>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fld id="{5BFDA9C5-DDAE-4732-B831-2B735D43EBD0}" type="datetime1">
              <a:rPr lang="en-US"/>
              <a:pPr/>
              <a:t>2/6/2015</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rtl="0" fontAlgn="base">
        <a:spcBef>
          <a:spcPct val="0"/>
        </a:spcBef>
        <a:spcAft>
          <a:spcPct val="0"/>
        </a:spcAft>
        <a:defRPr sz="4600" kern="1200" spc="-100">
          <a:solidFill>
            <a:schemeClr val="tx2"/>
          </a:solidFill>
          <a:latin typeface="+mj-lt"/>
          <a:ea typeface="ＭＳ Ｐゴシック" charset="-128"/>
          <a:cs typeface="+mj-cs"/>
        </a:defRPr>
      </a:lvl1pPr>
      <a:lvl2pPr algn="l" rtl="0" fontAlgn="base">
        <a:spcBef>
          <a:spcPct val="0"/>
        </a:spcBef>
        <a:spcAft>
          <a:spcPct val="0"/>
        </a:spcAft>
        <a:defRPr sz="4600">
          <a:solidFill>
            <a:schemeClr val="tx2"/>
          </a:solidFill>
          <a:latin typeface="Cambria" pitchFamily="18" charset="0"/>
          <a:ea typeface="ＭＳ Ｐゴシック" charset="-128"/>
        </a:defRPr>
      </a:lvl2pPr>
      <a:lvl3pPr algn="l" rtl="0" fontAlgn="base">
        <a:spcBef>
          <a:spcPct val="0"/>
        </a:spcBef>
        <a:spcAft>
          <a:spcPct val="0"/>
        </a:spcAft>
        <a:defRPr sz="4600">
          <a:solidFill>
            <a:schemeClr val="tx2"/>
          </a:solidFill>
          <a:latin typeface="Cambria" pitchFamily="18" charset="0"/>
          <a:ea typeface="ＭＳ Ｐゴシック" charset="-128"/>
        </a:defRPr>
      </a:lvl3pPr>
      <a:lvl4pPr algn="l" rtl="0" fontAlgn="base">
        <a:spcBef>
          <a:spcPct val="0"/>
        </a:spcBef>
        <a:spcAft>
          <a:spcPct val="0"/>
        </a:spcAft>
        <a:defRPr sz="4600">
          <a:solidFill>
            <a:schemeClr val="tx2"/>
          </a:solidFill>
          <a:latin typeface="Cambria" pitchFamily="18" charset="0"/>
          <a:ea typeface="ＭＳ Ｐゴシック" charset="-128"/>
        </a:defRPr>
      </a:lvl4pPr>
      <a:lvl5pPr algn="l" rtl="0" fontAlgn="base">
        <a:spcBef>
          <a:spcPct val="0"/>
        </a:spcBef>
        <a:spcAft>
          <a:spcPct val="0"/>
        </a:spcAft>
        <a:defRPr sz="4600">
          <a:solidFill>
            <a:schemeClr val="tx2"/>
          </a:solidFill>
          <a:latin typeface="Cambria" pitchFamily="18" charset="0"/>
          <a:ea typeface="ＭＳ Ｐゴシック" charset="-128"/>
        </a:defRPr>
      </a:lvl5pPr>
      <a:lvl6pPr marL="457200" algn="l" rtl="0" fontAlgn="base">
        <a:spcBef>
          <a:spcPct val="0"/>
        </a:spcBef>
        <a:spcAft>
          <a:spcPct val="0"/>
        </a:spcAft>
        <a:defRPr sz="4600">
          <a:solidFill>
            <a:schemeClr val="tx2"/>
          </a:solidFill>
          <a:latin typeface="Cambria" pitchFamily="18" charset="0"/>
          <a:ea typeface="ＭＳ Ｐゴシック" charset="-128"/>
        </a:defRPr>
      </a:lvl6pPr>
      <a:lvl7pPr marL="914400" algn="l" rtl="0" fontAlgn="base">
        <a:spcBef>
          <a:spcPct val="0"/>
        </a:spcBef>
        <a:spcAft>
          <a:spcPct val="0"/>
        </a:spcAft>
        <a:defRPr sz="4600">
          <a:solidFill>
            <a:schemeClr val="tx2"/>
          </a:solidFill>
          <a:latin typeface="Cambria" pitchFamily="18" charset="0"/>
          <a:ea typeface="ＭＳ Ｐゴシック" charset="-128"/>
        </a:defRPr>
      </a:lvl7pPr>
      <a:lvl8pPr marL="1371600" algn="l" rtl="0" fontAlgn="base">
        <a:spcBef>
          <a:spcPct val="0"/>
        </a:spcBef>
        <a:spcAft>
          <a:spcPct val="0"/>
        </a:spcAft>
        <a:defRPr sz="4600">
          <a:solidFill>
            <a:schemeClr val="tx2"/>
          </a:solidFill>
          <a:latin typeface="Cambria" pitchFamily="18" charset="0"/>
          <a:ea typeface="ＭＳ Ｐゴシック" charset="-128"/>
        </a:defRPr>
      </a:lvl8pPr>
      <a:lvl9pPr marL="1828800" algn="l" rtl="0" fontAlgn="base">
        <a:spcBef>
          <a:spcPct val="0"/>
        </a:spcBef>
        <a:spcAft>
          <a:spcPct val="0"/>
        </a:spcAft>
        <a:defRPr sz="4600">
          <a:solidFill>
            <a:schemeClr val="tx2"/>
          </a:solidFill>
          <a:latin typeface="Cambria" pitchFamily="18" charset="0"/>
          <a:ea typeface="ＭＳ Ｐゴシック" charset="-128"/>
        </a:defRPr>
      </a:lvl9pPr>
    </p:titleStyle>
    <p:bodyStyle>
      <a:lvl1pPr marL="342900" indent="-228600" algn="l" rtl="0" fontAlgn="base">
        <a:spcBef>
          <a:spcPct val="20000"/>
        </a:spcBef>
        <a:spcAft>
          <a:spcPct val="0"/>
        </a:spcAft>
        <a:buClr>
          <a:schemeClr val="accent1"/>
        </a:buClr>
        <a:buFont typeface="Arial" pitchFamily="34" charset="0"/>
        <a:buChar char="•"/>
        <a:defRPr sz="2200" kern="1200">
          <a:solidFill>
            <a:schemeClr val="tx1"/>
          </a:solidFill>
          <a:latin typeface="+mn-lt"/>
          <a:ea typeface="ＭＳ Ｐゴシック" charset="-128"/>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1"/>
          </a:solidFill>
          <a:latin typeface="+mn-lt"/>
          <a:ea typeface="ＭＳ Ｐゴシック" charset="-128"/>
          <a:cs typeface="+mn-cs"/>
        </a:defRPr>
      </a:lvl2pPr>
      <a:lvl3pPr marL="1004888" indent="-228600" algn="l" rtl="0" fontAlgn="base">
        <a:spcBef>
          <a:spcPct val="20000"/>
        </a:spcBef>
        <a:spcAft>
          <a:spcPct val="0"/>
        </a:spcAft>
        <a:buClr>
          <a:srgbClr val="FF6700"/>
        </a:buClr>
        <a:buFont typeface="Arial" pitchFamily="34" charset="0"/>
        <a:buChar char="•"/>
        <a:defRPr kern="1200">
          <a:solidFill>
            <a:schemeClr val="tx1"/>
          </a:solidFill>
          <a:latin typeface="+mn-lt"/>
          <a:ea typeface="ＭＳ Ｐゴシック" charset="-128"/>
          <a:cs typeface="+mn-cs"/>
        </a:defRPr>
      </a:lvl3pPr>
      <a:lvl4pPr marL="1279525" indent="-228600" algn="l" rtl="0" fontAlgn="base">
        <a:spcBef>
          <a:spcPct val="20000"/>
        </a:spcBef>
        <a:spcAft>
          <a:spcPct val="0"/>
        </a:spcAft>
        <a:buClr>
          <a:srgbClr val="909465"/>
        </a:buClr>
        <a:buFont typeface="Arial" pitchFamily="34" charset="0"/>
        <a:buChar char="•"/>
        <a:defRPr sz="1600" kern="1200">
          <a:solidFill>
            <a:schemeClr val="tx1"/>
          </a:solidFill>
          <a:latin typeface="+mn-lt"/>
          <a:ea typeface="ＭＳ Ｐゴシック" charset="-128"/>
          <a:cs typeface="+mn-cs"/>
        </a:defRPr>
      </a:lvl4pPr>
      <a:lvl5pPr marL="1554163" indent="-228600" algn="l" rtl="0" fontAlgn="base">
        <a:spcBef>
          <a:spcPct val="20000"/>
        </a:spcBef>
        <a:spcAft>
          <a:spcPct val="0"/>
        </a:spcAft>
        <a:buClr>
          <a:srgbClr val="956B43"/>
        </a:buClr>
        <a:buFont typeface="Arial" pitchFamily="34" charset="0"/>
        <a:buChar char="•"/>
        <a:defRPr sz="1400" kern="1200">
          <a:solidFill>
            <a:schemeClr val="tx1"/>
          </a:solidFill>
          <a:latin typeface="+mn-lt"/>
          <a:ea typeface="ＭＳ Ｐゴシック"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53803"/>
            <a:ext cx="7543800" cy="3668532"/>
          </a:xfrm>
        </p:spPr>
        <p:txBody>
          <a:bodyPr wrap="square" numCol="1" anchorCtr="0" compatLnSpc="1">
            <a:prstTxWarp prst="textNoShape">
              <a:avLst/>
            </a:prstTxWarp>
          </a:bodyPr>
          <a:lstStyle/>
          <a:p>
            <a:r>
              <a:rPr lang="fr-FR" sz="3600" dirty="0" smtClean="0"/>
              <a:t/>
            </a:r>
            <a:br>
              <a:rPr lang="fr-FR" sz="3600" dirty="0" smtClean="0"/>
            </a:br>
            <a:r>
              <a:rPr lang="fr-FR" sz="3600" dirty="0" smtClean="0"/>
              <a:t/>
            </a:r>
            <a:br>
              <a:rPr lang="fr-FR" sz="3600" dirty="0" smtClean="0"/>
            </a:br>
            <a:r>
              <a:rPr lang="fr-FR" sz="3600" b="1" dirty="0" smtClean="0"/>
              <a:t>Lycée des Métiers du Bâtiment et des Energies Durables de la Côte d'Opale</a:t>
            </a:r>
            <a:br>
              <a:rPr lang="fr-FR" sz="3600" b="1" dirty="0" smtClean="0"/>
            </a:br>
            <a:r>
              <a:rPr lang="fr-FR" sz="3600" b="1" dirty="0" smtClean="0"/>
              <a:t>Normandie- Niémen</a:t>
            </a:r>
            <a:br>
              <a:rPr lang="fr-FR" sz="3600" b="1" dirty="0" smtClean="0"/>
            </a:br>
            <a:r>
              <a:rPr lang="fr-FR" sz="3600" dirty="0" smtClean="0"/>
              <a:t/>
            </a:r>
            <a:br>
              <a:rPr lang="fr-FR" sz="3600" dirty="0" smtClean="0"/>
            </a:br>
            <a:r>
              <a:rPr lang="fr-FR" sz="3600" dirty="0" smtClean="0"/>
              <a:t/>
            </a:r>
            <a:br>
              <a:rPr lang="fr-FR" sz="3600" dirty="0" smtClean="0"/>
            </a:br>
            <a:r>
              <a:rPr lang="fr-FR" sz="3600" dirty="0" smtClean="0"/>
              <a:t>Calais</a:t>
            </a:r>
          </a:p>
        </p:txBody>
      </p:sp>
      <p:pic>
        <p:nvPicPr>
          <p:cNvPr id="2051" name="Image 3"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sp>
        <p:nvSpPr>
          <p:cNvPr id="14338" name="AutoShape 2" descr="data:image/jpeg;base64,/9j/4AAQSkZJRgABAQAAAQABAAD/2wCEAAkGBhIRDxIPEhMSFBAREBAPFRcVEBIUExIPExAYFBQQFBMXGyYgHB4kHRYSHzsgIycqOC0tGSQ9NjAqNSYtLDUBCQoKDQwOFw8PGi8kHSUwLCksLCwsNCksLCwpKSkuKTUsNSwpKSkpLyksNS4sKSkqLCwsKSkpNCwsKSksKTUsLP/AABEIAHgAeAMBIgACEQEDEQH/xAAbAAEAAgMBAQAAAAAAAAAAAAAAAgUBAwQGB//EADgQAAICAQIEBAMECAcAAAAAAAECAAMRBBIFITFBBhMiUQcUYTKBofAVI1JicZHR4SQzQlNygpL/xAAZAQEBAQEBAQAAAAAAAAAAAAAAAQMEAgX/xAAfEQEBAAIDAAIDAAAAAAAAAAAAAQIRAxIhQoEEMUH/2gAMAwEAAhEDEQA/APuMREBERAREQEREBERAREQEREBERARGYzARGYzARGYzARGZjMDMTGYzAzExmMwMxMZjMDMTGYgIiYzIrMTGZnMBEwZrv1CopZiAo5kk8o3obYM8snjBrLxXTVvUkDJYg47t05CejN30/mcTPDlxz31SWX9NsTlbUj9oD+AzNbawfvH8J67xXaTI+aPecJ1Y7KPv5zYtzH6fdJ3ibdPmfQzO8+00+r3MiazLuq2NcfpE0HS/n8iZlT1JtQxBGOoI6ieP4b4lbTZrYO2AQQzcxYD1B9jLzVG1kKq4UnlnGce8pbfCYI5WEN3yM5M4eXLktlwZ53L4oU+NbQ7OyhgRhVzhF+pOMkzFnjfUE5ArA9tpP45kf0JdUligJYrrg9ipHMMM9+soJy5cnLjqW1jcs5/Xpj45s/21/wDZ/pKjinGbNQfWcKOignA/qZx1VMxCqCWPYDJlzpvB2ofGQqA+5yR9wnntzcs17TeeXjt8LMmxtnKzlv6Zx2x9Jd9fc/nvNNGgq0zpVtOXrtsLYzyp25yPrv8ArOlOOaUZw4IRPMYhSVSsjIZiBgA88e+D7T6PHxWYyV0Y4WRmvTMe2Px/tOhNB7/1nNwzxPp7yiK6i11zszkqeeVJHLPI/wApz6DxjTYHLZQIzDOQ64Xduyy/ZICEkHpke82mGL31XCaUCbQglJqPGFCW7GyFFZd2YMpQ7wq17CvMnme3TvmdY8Q0EgB8kuKxgHBc1+YAD/x5z34aWWIlSniijajFiN4QgbWO5mC+hSBhj6l5D3kj4l04G4vhdu7cVYKPTu2kkdcZ5SmlpEreF8dr1D2LXzWtam3Z5HzN3px2I2H+cQNGJG1wqlm5AcyTylx5Q9hKzj/A/mawgbaytuBxy9iCBOfLDKS2e15s8eP4vx82eivITpnu/wDabuEeEbbcNZmtOvMeoj6Dt989Twnw1VQM43v+0wH4DtLeY4fi3K9uS/TOce/clJpL9FpmehXrW2ta2cE+sLY21GbvgnlNr+K9GrWIdRUGqWxny32VqOLTn90kA+3eUXHvh82o1j6xb/LctotuK8/qqGc21Oc8w+5OmMFBOfV/Dm2yptOdRX5KLrhT+obzA2qOR5rb/UFBI5fa6nGJ2Samo2ki9t4xorrKCNQnml7aqcWFWNgVWsr28s8thIPbEruHnhY09G26pq9RnSIwfaupfe2a8DkSGZsDtnlKriXwoa37OqKbG1VlblXstWy9NOod3Z8uV8lxzP2WA5bZLVfCpmRUTU+WNONU2m21jFdt2pW5HYHrsCVjljp1lXxf6XWcOrZrktr3VO+lc787bakZmrf95VDH+AkquJcOsrCi2pq1LU43HkbkLlCOvNcnn2nn7vhaxse1b1V7n1z2jyjtsN7WGg9etYttXPcN2nW3gG17fmLb6/O/w1eEqYIKaKrUA5sSWJtJz7ADHeDx2+bwx9O+rNiNSu3dczsf9W5WLnr1HOS1r8NDO1lleVZXfLnA+WRbVLfRFtrb/uJzaLwPYvDf0e9lbYaj1BbSrJUULBlsduoUjAOOcqm+FDiq+ldSCtvzwQvWSyV6miiqtCd3q2CjGe4I6YgX9LcNLVgOmQpuqUu4wtBXdYqnpjauT9JAa3hdiikWVstifMABmOa2RgLeXbAfn9JW6/4cPe9Vj3qjVViobFtY+W14e5d1jk+tMp15Z+6R4d8ObabNy3VFflF0eNlq7Qvm4YBXAP8Am9GBxjl1gel4HqNIxzpnRzZTXZlWzupBZUf+GS0Ss8J+BvkL3tWwGt9NTSKwuAliEtY68+jE5x7xKj1eIxJRKiOIxJRAjiMSUQI4jElECOIxJRAjiMSUQI4jElECOIko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p:txBody>
          <a:bodyPr/>
          <a:lstStyle/>
          <a:p>
            <a:r>
              <a:rPr lang="fr-FR" dirty="0" smtClean="0"/>
              <a:t>Tri sélectif </a:t>
            </a:r>
          </a:p>
          <a:p>
            <a:pPr lvl="1"/>
            <a:r>
              <a:rPr lang="fr-FR" dirty="0" smtClean="0"/>
              <a:t>Tri des Déchets industriels aux ateliers</a:t>
            </a:r>
            <a:endParaRPr lang="fr-FR" sz="3000" dirty="0" smtClean="0"/>
          </a:p>
          <a:p>
            <a:r>
              <a:rPr lang="fr-FR" dirty="0" smtClean="0"/>
              <a:t>CLASSE(S) OU NIVEAU(X) IMPLIQUÉS</a:t>
            </a:r>
          </a:p>
          <a:p>
            <a:pPr lvl="1"/>
            <a:r>
              <a:rPr lang="fr-FR" dirty="0" smtClean="0"/>
              <a:t>toutes</a:t>
            </a:r>
          </a:p>
          <a:p>
            <a:r>
              <a:rPr lang="fr-FR" dirty="0" smtClean="0"/>
              <a:t>PARTENAIRES DE(S) ACTION(S)</a:t>
            </a:r>
          </a:p>
          <a:p>
            <a:pPr lvl="1"/>
            <a:r>
              <a:rPr lang="fr-FR" dirty="0" smtClean="0"/>
              <a:t>Enseignants</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3074" name="Picture 2" descr="E:\LP\LP\0000-Devellopement durable\Label E3D\PHOTO LABEL\IMG_3769.JPG"/>
          <p:cNvPicPr>
            <a:picLocks noChangeAspect="1" noChangeArrowheads="1"/>
          </p:cNvPicPr>
          <p:nvPr/>
        </p:nvPicPr>
        <p:blipFill>
          <a:blip r:embed="rId3" cstate="print"/>
          <a:srcRect/>
          <a:stretch>
            <a:fillRect/>
          </a:stretch>
        </p:blipFill>
        <p:spPr bwMode="auto">
          <a:xfrm>
            <a:off x="950189" y="4470379"/>
            <a:ext cx="2842322" cy="1894881"/>
          </a:xfrm>
          <a:prstGeom prst="rect">
            <a:avLst/>
          </a:prstGeom>
          <a:noFill/>
        </p:spPr>
      </p:pic>
      <p:pic>
        <p:nvPicPr>
          <p:cNvPr id="3076" name="Picture 4" descr="E:\LP\LP\0000-Devellopement durable\Label E3D\PHOTO LABEL\IMG_3805.JPG"/>
          <p:cNvPicPr>
            <a:picLocks noChangeAspect="1" noChangeArrowheads="1"/>
          </p:cNvPicPr>
          <p:nvPr/>
        </p:nvPicPr>
        <p:blipFill>
          <a:blip r:embed="rId4" cstate="print"/>
          <a:srcRect/>
          <a:stretch>
            <a:fillRect/>
          </a:stretch>
        </p:blipFill>
        <p:spPr bwMode="auto">
          <a:xfrm>
            <a:off x="4453992" y="4470379"/>
            <a:ext cx="2776761" cy="18511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p:txBody>
          <a:bodyPr/>
          <a:lstStyle/>
          <a:p>
            <a:r>
              <a:rPr lang="fr-FR" dirty="0" smtClean="0"/>
              <a:t> Opération « Design et Récup » </a:t>
            </a:r>
          </a:p>
          <a:p>
            <a:pPr lvl="1"/>
            <a:r>
              <a:rPr lang="fr-FR" dirty="0" smtClean="0"/>
              <a:t>portes ouvertes 2011   semaine du DD</a:t>
            </a:r>
            <a:endParaRPr lang="fr-FR" sz="3000" dirty="0" smtClean="0"/>
          </a:p>
          <a:p>
            <a:r>
              <a:rPr lang="fr-FR" dirty="0" smtClean="0"/>
              <a:t>CLASSE(S) OU NIVEAU(X) IMPLIQUÉS</a:t>
            </a:r>
          </a:p>
          <a:p>
            <a:pPr lvl="1"/>
            <a:r>
              <a:rPr lang="fr-FR" dirty="0" smtClean="0"/>
              <a:t>Atelier Menuiserie</a:t>
            </a:r>
          </a:p>
          <a:p>
            <a:r>
              <a:rPr lang="fr-FR" dirty="0" smtClean="0"/>
              <a:t>PARTENAIRES DE(S) ACTION(S)</a:t>
            </a:r>
          </a:p>
          <a:p>
            <a:pPr lvl="1"/>
            <a:r>
              <a:rPr lang="fr-FR" dirty="0" smtClean="0"/>
              <a:t>Enseignants</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5123" name="Picture 3" descr="E:\LP\LP\0000-Devellopement durable\Label E3D\PHOTO LABEL\Récup-Festival Arbre\Design  Récupération\DESIGN  ET  RECUPERATION 005.jpg"/>
          <p:cNvPicPr>
            <a:picLocks noChangeAspect="1" noChangeArrowheads="1"/>
          </p:cNvPicPr>
          <p:nvPr/>
        </p:nvPicPr>
        <p:blipFill>
          <a:blip r:embed="rId3" cstate="print"/>
          <a:srcRect/>
          <a:stretch>
            <a:fillRect/>
          </a:stretch>
        </p:blipFill>
        <p:spPr bwMode="auto">
          <a:xfrm>
            <a:off x="1603382" y="4793812"/>
            <a:ext cx="2410480" cy="1606987"/>
          </a:xfrm>
          <a:prstGeom prst="rect">
            <a:avLst/>
          </a:prstGeom>
          <a:noFill/>
        </p:spPr>
      </p:pic>
      <p:pic>
        <p:nvPicPr>
          <p:cNvPr id="5124" name="Picture 4" descr="E:\LP\LP\0000-Devellopement durable\Label E3D\PHOTO LABEL\Récup-Festival Arbre\Design  Récupération\DESIGN  ET  RECUPERATION 009.jpg"/>
          <p:cNvPicPr>
            <a:picLocks noChangeAspect="1" noChangeArrowheads="1"/>
          </p:cNvPicPr>
          <p:nvPr/>
        </p:nvPicPr>
        <p:blipFill>
          <a:blip r:embed="rId4" cstate="print"/>
          <a:srcRect/>
          <a:stretch>
            <a:fillRect/>
          </a:stretch>
        </p:blipFill>
        <p:spPr bwMode="auto">
          <a:xfrm>
            <a:off x="4862426" y="4787364"/>
            <a:ext cx="2420153" cy="16134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a:xfrm>
            <a:off x="457200" y="1600200"/>
            <a:ext cx="7620000" cy="5057775"/>
          </a:xfrm>
        </p:spPr>
        <p:txBody>
          <a:bodyPr/>
          <a:lstStyle/>
          <a:p>
            <a:r>
              <a:rPr lang="fr-FR" dirty="0" smtClean="0"/>
              <a:t> Festival de l’Arbre 2014 </a:t>
            </a:r>
          </a:p>
          <a:p>
            <a:pPr lvl="1"/>
            <a:r>
              <a:rPr lang="fr-FR" dirty="0" smtClean="0"/>
              <a:t>« fabrication </a:t>
            </a:r>
            <a:r>
              <a:rPr lang="fr-FR" dirty="0" smtClean="0"/>
              <a:t>d’Hôtels </a:t>
            </a:r>
            <a:r>
              <a:rPr lang="fr-FR" dirty="0" smtClean="0"/>
              <a:t>à Insectes »</a:t>
            </a:r>
            <a:endParaRPr lang="fr-FR" sz="3000" dirty="0" smtClean="0"/>
          </a:p>
          <a:p>
            <a:r>
              <a:rPr lang="fr-FR" dirty="0" smtClean="0"/>
              <a:t>CLASSE(S) OU NIVEAU(X) IMPLIQUÉS</a:t>
            </a:r>
          </a:p>
          <a:p>
            <a:pPr lvl="1"/>
            <a:r>
              <a:rPr lang="fr-FR" dirty="0" smtClean="0"/>
              <a:t>Atelier Menuiserie LP </a:t>
            </a:r>
            <a:r>
              <a:rPr lang="fr-FR" dirty="0" err="1" smtClean="0"/>
              <a:t>Niemen</a:t>
            </a:r>
            <a:endParaRPr lang="fr-FR" dirty="0" smtClean="0"/>
          </a:p>
          <a:p>
            <a:pPr lvl="1"/>
            <a:r>
              <a:rPr lang="fr-FR" dirty="0" smtClean="0"/>
              <a:t>Collèges MLK – </a:t>
            </a:r>
            <a:r>
              <a:rPr lang="fr-FR" dirty="0" err="1" smtClean="0"/>
              <a:t>Vadez</a:t>
            </a:r>
            <a:r>
              <a:rPr lang="fr-FR" dirty="0" smtClean="0"/>
              <a:t> </a:t>
            </a:r>
            <a:r>
              <a:rPr lang="fr-FR" dirty="0" smtClean="0"/>
              <a:t>Calais</a:t>
            </a:r>
          </a:p>
          <a:p>
            <a:pPr lvl="1"/>
            <a:r>
              <a:rPr lang="fr-FR" dirty="0" smtClean="0"/>
              <a:t>Ecoles primaires Mouchotte – </a:t>
            </a:r>
            <a:r>
              <a:rPr lang="fr-FR" dirty="0" smtClean="0"/>
              <a:t>Balzac </a:t>
            </a:r>
            <a:r>
              <a:rPr lang="fr-FR" dirty="0" smtClean="0"/>
              <a:t>Calais</a:t>
            </a:r>
          </a:p>
          <a:p>
            <a:r>
              <a:rPr lang="fr-FR" dirty="0" smtClean="0"/>
              <a:t>PARTENAIRES DE(S) ACTION(S)</a:t>
            </a:r>
          </a:p>
          <a:p>
            <a:pPr lvl="1"/>
            <a:r>
              <a:rPr lang="fr-FR" dirty="0" smtClean="0"/>
              <a:t>Ligue de l’enseignement  - Enseignants</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6147" name="Picture 3" descr="E:\LP\LP\0000-Devellopement durable\Label E3D\PHOTO LABEL\Récup-Festival Arbre\Festival de l'Arbre\IMG_3738.JPG"/>
          <p:cNvPicPr>
            <a:picLocks noChangeAspect="1" noChangeArrowheads="1"/>
          </p:cNvPicPr>
          <p:nvPr/>
        </p:nvPicPr>
        <p:blipFill>
          <a:blip r:embed="rId3" cstate="print"/>
          <a:srcRect/>
          <a:stretch>
            <a:fillRect/>
          </a:stretch>
        </p:blipFill>
        <p:spPr bwMode="auto">
          <a:xfrm>
            <a:off x="3939239" y="4756608"/>
            <a:ext cx="1647173" cy="1901367"/>
          </a:xfrm>
          <a:prstGeom prst="rect">
            <a:avLst/>
          </a:prstGeom>
          <a:noFill/>
        </p:spPr>
      </p:pic>
      <p:pic>
        <p:nvPicPr>
          <p:cNvPr id="6148" name="Picture 4" descr="E:\LP\LP\0000-Devellopement durable\Label E3D\PHOTO LABEL\Récup-Festival Arbre\Festival de l'Arbre\IMG_3729.JPG"/>
          <p:cNvPicPr>
            <a:picLocks noChangeAspect="1" noChangeArrowheads="1"/>
          </p:cNvPicPr>
          <p:nvPr/>
        </p:nvPicPr>
        <p:blipFill>
          <a:blip r:embed="rId4" cstate="print"/>
          <a:srcRect/>
          <a:stretch>
            <a:fillRect/>
          </a:stretch>
        </p:blipFill>
        <p:spPr bwMode="auto">
          <a:xfrm>
            <a:off x="914400" y="5057774"/>
            <a:ext cx="2014538" cy="1343025"/>
          </a:xfrm>
          <a:prstGeom prst="rect">
            <a:avLst/>
          </a:prstGeom>
          <a:noFill/>
        </p:spPr>
      </p:pic>
      <p:pic>
        <p:nvPicPr>
          <p:cNvPr id="6149" name="Picture 5" descr="E:\LP\LP\0000-Devellopement durable\Label E3D\PHOTO LABEL\Récup-Festival Arbre\Festival de l'Arbre\IMG_3740.JPG"/>
          <p:cNvPicPr>
            <a:picLocks noChangeAspect="1" noChangeArrowheads="1"/>
          </p:cNvPicPr>
          <p:nvPr/>
        </p:nvPicPr>
        <p:blipFill>
          <a:blip r:embed="rId5" cstate="print"/>
          <a:srcRect/>
          <a:stretch>
            <a:fillRect/>
          </a:stretch>
        </p:blipFill>
        <p:spPr bwMode="auto">
          <a:xfrm>
            <a:off x="6332036" y="4756608"/>
            <a:ext cx="1745164" cy="190136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a:xfrm>
            <a:off x="457200" y="1241426"/>
            <a:ext cx="7620000" cy="5416550"/>
          </a:xfrm>
        </p:spPr>
        <p:txBody>
          <a:bodyPr/>
          <a:lstStyle/>
          <a:p>
            <a:r>
              <a:rPr lang="fr-FR" dirty="0" smtClean="0"/>
              <a:t>Partenariat </a:t>
            </a:r>
          </a:p>
          <a:p>
            <a:pPr>
              <a:buNone/>
            </a:pPr>
            <a:r>
              <a:rPr lang="fr-BE" dirty="0" smtClean="0"/>
              <a:t>Licence Pro Energies Renouvelables Appliquées à l’Habitat </a:t>
            </a:r>
            <a:endParaRPr lang="fr-FR" dirty="0" smtClean="0"/>
          </a:p>
          <a:p>
            <a:r>
              <a:rPr lang="fr-FR" dirty="0" smtClean="0"/>
              <a:t>CLASSE(S) OU NIVEAU(X) IMPLIQUÉS</a:t>
            </a:r>
          </a:p>
          <a:p>
            <a:r>
              <a:rPr lang="fr-FR" dirty="0" smtClean="0"/>
              <a:t>PARTENAIRES DE(S) ACTION(S)</a:t>
            </a:r>
          </a:p>
          <a:p>
            <a:r>
              <a:rPr lang="fr-BE" b="1" u="sng" dirty="0" smtClean="0"/>
              <a:t>Université Littoral Côte d’Opale</a:t>
            </a:r>
            <a:endParaRPr lang="fr-FR" dirty="0" smtClean="0"/>
          </a:p>
          <a:p>
            <a:r>
              <a:rPr lang="fr-BE" b="1" u="sng" dirty="0" smtClean="0"/>
              <a:t>IUT Calais-Boulogne :</a:t>
            </a:r>
            <a:r>
              <a:rPr lang="fr-BE" b="1" dirty="0" smtClean="0"/>
              <a:t> </a:t>
            </a:r>
            <a:endParaRPr lang="fr-FR" dirty="0" smtClean="0"/>
          </a:p>
          <a:p>
            <a:endParaRPr lang="fr-FR" dirty="0" smtClean="0"/>
          </a:p>
          <a:p>
            <a:r>
              <a:rPr lang="fr-FR" dirty="0" smtClean="0"/>
              <a:t>Description : </a:t>
            </a:r>
            <a:r>
              <a:rPr lang="fr-BE" sz="1400" dirty="0" smtClean="0"/>
              <a:t>Convention entre les deux établissement depuis 4 ans</a:t>
            </a:r>
            <a:endParaRPr lang="fr-FR" sz="1400" dirty="0" smtClean="0"/>
          </a:p>
          <a:p>
            <a:r>
              <a:rPr lang="fr-BE" sz="1400" dirty="0" smtClean="0"/>
              <a:t>Intervention d’enseignants du LP dans les enseignement suivants :</a:t>
            </a:r>
            <a:endParaRPr lang="fr-FR" sz="1400" dirty="0" smtClean="0"/>
          </a:p>
          <a:p>
            <a:r>
              <a:rPr lang="fr-BE" sz="1400" dirty="0" smtClean="0"/>
              <a:t>Base Génie-Civil – Réglementation - Isolation Thermique RT2012 – DPE logiciel   V15C-MI-OUTIL et V15C-IC-OUTIL – Logiciel </a:t>
            </a:r>
            <a:r>
              <a:rPr lang="fr-BE" sz="1400" dirty="0" err="1" smtClean="0"/>
              <a:t>Orébat</a:t>
            </a:r>
            <a:r>
              <a:rPr lang="fr-BE" sz="1400" dirty="0" smtClean="0"/>
              <a:t> – projets tuteurés –Plateaux Techniques ETE.</a:t>
            </a:r>
            <a:endParaRPr lang="fr-FR" sz="1400" dirty="0" smtClean="0"/>
          </a:p>
          <a:p>
            <a:r>
              <a:rPr lang="fr-BE" sz="1400" dirty="0" smtClean="0"/>
              <a:t>Les étudiants de cette licence suivent ces enseignements dans les locaux du Lycée, ils interviennent également en Travaux Pratiques ou sous forme de projets Tuteurés  sur divers équipements mis à disposition par l’IUT « panneau photovoltaïque – pompe à chaleur couplée à un plancher chauffant et à un ballon d’eau chaude thermodynamique » ainsi que ceux de L’Atelier ETE.</a:t>
            </a:r>
            <a:endParaRPr lang="fr-FR" sz="1400" dirty="0" smtClean="0"/>
          </a:p>
          <a:p>
            <a:endParaRPr lang="fr-FR" dirty="0" smtClean="0"/>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a:xfrm>
            <a:off x="457200" y="1241426"/>
            <a:ext cx="7620000" cy="5416550"/>
          </a:xfrm>
        </p:spPr>
        <p:txBody>
          <a:bodyPr/>
          <a:lstStyle/>
          <a:p>
            <a:r>
              <a:rPr lang="fr-BE" sz="2000" b="1" dirty="0" smtClean="0"/>
              <a:t>Implantation </a:t>
            </a:r>
            <a:r>
              <a:rPr lang="fr-BE" sz="2000" b="1" dirty="0" smtClean="0"/>
              <a:t>de plateaux techniques de formation</a:t>
            </a:r>
            <a:endParaRPr lang="fr-BE" sz="2400" b="1" dirty="0" smtClean="0"/>
          </a:p>
          <a:p>
            <a:pPr>
              <a:buNone/>
            </a:pPr>
            <a:r>
              <a:rPr lang="fr-BE" sz="2400" b="1" dirty="0" smtClean="0"/>
              <a:t> </a:t>
            </a:r>
            <a:r>
              <a:rPr lang="fr-BE" sz="1600" b="1" i="1" dirty="0" smtClean="0"/>
              <a:t>dédiés à l’enveloppe du bâtiment</a:t>
            </a:r>
            <a:endParaRPr lang="fr-FR" dirty="0" smtClean="0"/>
          </a:p>
          <a:p>
            <a:r>
              <a:rPr lang="fr-FR" dirty="0" smtClean="0"/>
              <a:t>CLASSE(S) OU NIVEAU(X) IMPLIQUÉS</a:t>
            </a:r>
          </a:p>
          <a:p>
            <a:pPr lvl="1"/>
            <a:r>
              <a:rPr lang="fr-FR" dirty="0" smtClean="0"/>
              <a:t>Toutes </a:t>
            </a:r>
            <a:r>
              <a:rPr lang="fr-FR" dirty="0" smtClean="0"/>
              <a:t>– Apprentis – Formation continue</a:t>
            </a:r>
            <a:endParaRPr lang="fr-FR" dirty="0" smtClean="0"/>
          </a:p>
          <a:p>
            <a:pPr lvl="1"/>
            <a:r>
              <a:rPr lang="fr-FR" dirty="0" smtClean="0"/>
              <a:t>Entreprises du BTP du </a:t>
            </a:r>
            <a:r>
              <a:rPr lang="fr-FR" dirty="0" smtClean="0"/>
              <a:t>bassin </a:t>
            </a:r>
            <a:r>
              <a:rPr lang="fr-FR" smtClean="0"/>
              <a:t>souhaitant obtenir</a:t>
            </a:r>
          </a:p>
          <a:p>
            <a:pPr lvl="1">
              <a:buNone/>
            </a:pPr>
            <a:r>
              <a:rPr lang="fr-FR" smtClean="0"/>
              <a:t> la qualification RGE</a:t>
            </a:r>
            <a:endParaRPr lang="fr-FR" dirty="0" smtClean="0"/>
          </a:p>
          <a:p>
            <a:r>
              <a:rPr lang="fr-FR" dirty="0" smtClean="0"/>
              <a:t>PARTENAIRES DE(S) ACTION(S)</a:t>
            </a:r>
          </a:p>
          <a:p>
            <a:r>
              <a:rPr lang="fr-FR" dirty="0" smtClean="0"/>
              <a:t>Région Nord –Pas de Calais / ADEME</a:t>
            </a:r>
          </a:p>
          <a:p>
            <a:r>
              <a:rPr lang="fr-FR" dirty="0" smtClean="0"/>
              <a:t>Description :</a:t>
            </a:r>
            <a:r>
              <a:rPr lang="fr-FR" sz="1800" dirty="0" smtClean="0"/>
              <a:t>Les plateaux techniques devront permettre de former tous les corps de métiers du gros œuvre au second œuvre, de la filière sèche et de la filière humide, mais également les métiers de l’équipement comme les chauffagistes, les électriciens, sources de causes importantes de </a:t>
            </a:r>
            <a:r>
              <a:rPr lang="fr-FR" sz="1800" dirty="0" smtClean="0"/>
              <a:t>déperdition</a:t>
            </a:r>
            <a:endParaRPr lang="fr-FR" sz="1800" dirty="0" smtClean="0"/>
          </a:p>
          <a:p>
            <a:pPr lvl="1" eaLnBrk="1" hangingPunct="1">
              <a:buFont typeface="Wingdings 3" panose="05040102010807070707" pitchFamily="18" charset="2"/>
              <a:buChar char="["/>
              <a:defRPr/>
            </a:pPr>
            <a:r>
              <a:rPr lang="fr-BE" sz="1200" dirty="0" smtClean="0"/>
              <a:t>différentes solutions constructives</a:t>
            </a:r>
          </a:p>
          <a:p>
            <a:pPr lvl="1" eaLnBrk="1" hangingPunct="1">
              <a:buFont typeface="Wingdings 3" panose="05040102010807070707" pitchFamily="18" charset="2"/>
              <a:buChar char="["/>
              <a:defRPr/>
            </a:pPr>
            <a:r>
              <a:rPr lang="fr-BE" sz="1200" dirty="0" smtClean="0"/>
              <a:t>éléments traversant comme la ventilation, les réseaux électriques, de chauffage, d’assainissement, ….</a:t>
            </a:r>
          </a:p>
          <a:p>
            <a:pPr lvl="1" eaLnBrk="1" hangingPunct="1">
              <a:buFont typeface="Wingdings 3" panose="05040102010807070707" pitchFamily="18" charset="2"/>
              <a:buChar char="["/>
              <a:defRPr/>
            </a:pPr>
            <a:r>
              <a:rPr lang="fr-BE" sz="1200" dirty="0" smtClean="0"/>
              <a:t>points de vulnérabilité</a:t>
            </a:r>
            <a:endParaRPr lang="fr-FR" sz="1200" dirty="0" smtClean="0"/>
          </a:p>
          <a:p>
            <a:endParaRPr lang="fr-FR" dirty="0" smtClean="0"/>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Espace réservé du contenu 2"/>
          <p:cNvSpPr>
            <a:spLocks noGrp="1"/>
          </p:cNvSpPr>
          <p:nvPr>
            <p:ph idx="1"/>
          </p:nvPr>
        </p:nvSpPr>
        <p:spPr>
          <a:xfrm>
            <a:off x="457200" y="1514476"/>
            <a:ext cx="7620000" cy="4886324"/>
          </a:xfrm>
        </p:spPr>
        <p:txBody>
          <a:bodyPr/>
          <a:lstStyle/>
          <a:p>
            <a:r>
              <a:rPr lang="fr-FR" sz="2400" b="1" dirty="0" smtClean="0"/>
              <a:t>Dossier  Label Prêt pour 2020</a:t>
            </a:r>
          </a:p>
          <a:p>
            <a:pPr>
              <a:buNone/>
            </a:pPr>
            <a:endParaRPr lang="fr-FR" dirty="0" smtClean="0"/>
          </a:p>
          <a:p>
            <a:r>
              <a:rPr lang="fr-FR" dirty="0" smtClean="0"/>
              <a:t>CLASSES IMPLIQUÉES</a:t>
            </a:r>
          </a:p>
          <a:p>
            <a:pPr lvl="1"/>
            <a:r>
              <a:rPr lang="fr-FR" dirty="0" smtClean="0"/>
              <a:t>Bac Pro Technicien installateur des systèmes énergétiques et climatiques</a:t>
            </a:r>
          </a:p>
          <a:p>
            <a:pPr lvl="1"/>
            <a:r>
              <a:rPr lang="fr-FR" dirty="0" smtClean="0"/>
              <a:t>Bac Pro Aménagement Finition du Bâtiment</a:t>
            </a:r>
          </a:p>
          <a:p>
            <a:pPr lvl="1"/>
            <a:r>
              <a:rPr lang="fr-FR" dirty="0" smtClean="0"/>
              <a:t>Bac Pro Organisation et Réalisation du Gros </a:t>
            </a:r>
            <a:r>
              <a:rPr lang="fr-FR" dirty="0" err="1" smtClean="0"/>
              <a:t>Oeuvre</a:t>
            </a:r>
            <a:endParaRPr lang="fr-FR" dirty="0" smtClean="0"/>
          </a:p>
          <a:p>
            <a:pPr lvl="1"/>
            <a:r>
              <a:rPr lang="fr-FR" dirty="0" smtClean="0"/>
              <a:t>Bac Pro Ouvrage du Bâtiment : Métallerie</a:t>
            </a:r>
          </a:p>
          <a:p>
            <a:pPr lvl="1"/>
            <a:r>
              <a:rPr lang="fr-FR" dirty="0" smtClean="0"/>
              <a:t>Bac Pro Technicien Menuisier Agenceur</a:t>
            </a:r>
          </a:p>
          <a:p>
            <a:endParaRPr lang="fr-FR" dirty="0" smtClean="0"/>
          </a:p>
        </p:txBody>
      </p:sp>
      <p:pic>
        <p:nvPicPr>
          <p:cNvPr id="3074" name="Image 3"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Espace réservé du contenu 2"/>
          <p:cNvSpPr>
            <a:spLocks noGrp="1"/>
          </p:cNvSpPr>
          <p:nvPr>
            <p:ph idx="1"/>
          </p:nvPr>
        </p:nvSpPr>
        <p:spPr/>
        <p:txBody>
          <a:bodyPr/>
          <a:lstStyle/>
          <a:p>
            <a:pPr>
              <a:buNone/>
            </a:pPr>
            <a:endParaRPr lang="fr-FR" dirty="0" smtClean="0"/>
          </a:p>
          <a:p>
            <a:r>
              <a:rPr lang="fr-FR" dirty="0" smtClean="0"/>
              <a:t>NIVEAUX IMPLIQUÉS</a:t>
            </a:r>
          </a:p>
          <a:p>
            <a:pPr lvl="1"/>
            <a:r>
              <a:rPr lang="fr-FR" dirty="0" smtClean="0"/>
              <a:t>Secondes – Premières - Terminales</a:t>
            </a:r>
          </a:p>
          <a:p>
            <a:r>
              <a:rPr lang="fr-FR" dirty="0" smtClean="0"/>
              <a:t>DISCIPLINES MOBILISÉES</a:t>
            </a:r>
          </a:p>
          <a:p>
            <a:pPr lvl="1"/>
            <a:r>
              <a:rPr lang="fr-FR" dirty="0" smtClean="0"/>
              <a:t>Toutes </a:t>
            </a:r>
          </a:p>
          <a:p>
            <a:pPr>
              <a:buNone/>
            </a:pPr>
            <a:endParaRPr lang="fr-FR" dirty="0" smtClean="0"/>
          </a:p>
          <a:p>
            <a:r>
              <a:rPr lang="fr-FR" dirty="0" smtClean="0"/>
              <a:t>PARTENAIRES DE l’ ACTION</a:t>
            </a:r>
          </a:p>
          <a:p>
            <a:pPr lvl="1"/>
            <a:r>
              <a:rPr lang="fr-FR" i="1" dirty="0" smtClean="0"/>
              <a:t>Ce label est le fruit d'un partenariat Académie de Lille – FFB</a:t>
            </a:r>
          </a:p>
          <a:p>
            <a:endParaRPr lang="fr-FR" dirty="0" smtClean="0"/>
          </a:p>
          <a:p>
            <a:endParaRPr lang="fr-FR" dirty="0" smtClean="0"/>
          </a:p>
          <a:p>
            <a:endParaRPr lang="fr-FR" dirty="0" smtClean="0"/>
          </a:p>
          <a:p>
            <a:endParaRPr lang="fr-FR" dirty="0" smtClean="0"/>
          </a:p>
        </p:txBody>
      </p:sp>
      <p:pic>
        <p:nvPicPr>
          <p:cNvPr id="4098"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4" name="Image 3" descr="Description : logo_acad_lille_marianne"/>
          <p:cNvPicPr>
            <a:picLocks noChangeAspect="1" noChangeArrowheads="1"/>
          </p:cNvPicPr>
          <p:nvPr/>
        </p:nvPicPr>
        <p:blipFill>
          <a:blip r:embed="rId3" cstate="print"/>
          <a:srcRect/>
          <a:stretch>
            <a:fillRect/>
          </a:stretch>
        </p:blipFill>
        <p:spPr bwMode="auto">
          <a:xfrm>
            <a:off x="1498599" y="4892675"/>
            <a:ext cx="1046163" cy="1149350"/>
          </a:xfrm>
          <a:prstGeom prst="rect">
            <a:avLst/>
          </a:prstGeom>
          <a:noFill/>
          <a:ln w="9525">
            <a:noFill/>
            <a:miter lim="800000"/>
            <a:headEnd/>
            <a:tailEnd/>
          </a:ln>
        </p:spPr>
      </p:pic>
      <p:pic>
        <p:nvPicPr>
          <p:cNvPr id="5" name="Image 7" descr="Description : FFB NPdC"/>
          <p:cNvPicPr>
            <a:picLocks noChangeAspect="1" noChangeArrowheads="1"/>
          </p:cNvPicPr>
          <p:nvPr/>
        </p:nvPicPr>
        <p:blipFill>
          <a:blip r:embed="rId4" cstate="print"/>
          <a:srcRect/>
          <a:stretch>
            <a:fillRect/>
          </a:stretch>
        </p:blipFill>
        <p:spPr bwMode="auto">
          <a:xfrm>
            <a:off x="4838700" y="5200650"/>
            <a:ext cx="1476375"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Espace réservé du contenu 2"/>
          <p:cNvSpPr>
            <a:spLocks noGrp="1"/>
          </p:cNvSpPr>
          <p:nvPr>
            <p:ph idx="1"/>
          </p:nvPr>
        </p:nvSpPr>
        <p:spPr/>
        <p:txBody>
          <a:bodyPr/>
          <a:lstStyle/>
          <a:p>
            <a:pPr marL="342900" lvl="1">
              <a:buClr>
                <a:schemeClr val="accent1"/>
              </a:buClr>
            </a:pPr>
            <a:r>
              <a:rPr lang="fr-FR" sz="2200" dirty="0" smtClean="0"/>
              <a:t>Description</a:t>
            </a:r>
          </a:p>
          <a:p>
            <a:pPr lvl="1"/>
            <a:r>
              <a:rPr lang="fr-FR" sz="1600" u="sng" dirty="0" smtClean="0"/>
              <a:t>Item 1 </a:t>
            </a:r>
            <a:r>
              <a:rPr lang="fr-FR" sz="1600" dirty="0" smtClean="0"/>
              <a:t>Être sensibilisé au  « développement durable » </a:t>
            </a:r>
          </a:p>
          <a:p>
            <a:pPr lvl="1"/>
            <a:r>
              <a:rPr lang="fr-FR" sz="1600" u="sng" dirty="0" smtClean="0"/>
              <a:t>Item 2 </a:t>
            </a:r>
            <a:r>
              <a:rPr lang="fr-FR" sz="1600" dirty="0" smtClean="0"/>
              <a:t>Maîtriser les connaissances qui permettent de définir le développement durable, et les utiliser pour interroger une situation selon chacun des trois piliers du développement durable. </a:t>
            </a:r>
          </a:p>
          <a:p>
            <a:pPr lvl="1"/>
            <a:r>
              <a:rPr lang="fr-FR" sz="1600" u="sng" dirty="0" smtClean="0"/>
              <a:t>Item 3 </a:t>
            </a:r>
            <a:r>
              <a:rPr lang="fr-FR" sz="1600" dirty="0" smtClean="0"/>
              <a:t>Dans le cadre de sa formation en milieu scolaire et/ou en milieu professionnel, être capable d’analyser une situation puis de prendre du recul, de faire preuve d’esprit critique</a:t>
            </a:r>
            <a:r>
              <a:rPr lang="fr-FR" b="1" dirty="0" smtClean="0"/>
              <a:t>.</a:t>
            </a:r>
          </a:p>
          <a:p>
            <a:pPr marL="342900" lvl="1">
              <a:buClr>
                <a:schemeClr val="accent1"/>
              </a:buClr>
            </a:pPr>
            <a:r>
              <a:rPr lang="fr-FR" sz="2200" dirty="0" smtClean="0"/>
              <a:t>Validation</a:t>
            </a:r>
          </a:p>
          <a:p>
            <a:pPr marL="708025" lvl="2">
              <a:buClr>
                <a:schemeClr val="accent1"/>
              </a:buClr>
            </a:pPr>
            <a:r>
              <a:rPr lang="fr-FR" dirty="0" err="1" smtClean="0"/>
              <a:t>Pronote</a:t>
            </a:r>
            <a:endParaRPr lang="fr-FR" dirty="0" smtClean="0"/>
          </a:p>
          <a:p>
            <a:pPr lvl="2">
              <a:buNone/>
            </a:pPr>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p:txBody>
      </p:sp>
      <p:pic>
        <p:nvPicPr>
          <p:cNvPr id="4098"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366198" y="4700550"/>
            <a:ext cx="5607808" cy="175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p:txBody>
          <a:bodyPr/>
          <a:lstStyle/>
          <a:p>
            <a:pPr marL="342900" lvl="1">
              <a:buClr>
                <a:schemeClr val="accent1"/>
              </a:buClr>
            </a:pPr>
            <a:r>
              <a:rPr lang="fr-FR" sz="2200" dirty="0" smtClean="0"/>
              <a:t>Economie d’énergie</a:t>
            </a:r>
          </a:p>
          <a:p>
            <a:pPr lvl="1"/>
            <a:r>
              <a:rPr lang="fr-FR" dirty="0" smtClean="0"/>
              <a:t>Installation de détecteurs de présence </a:t>
            </a:r>
          </a:p>
          <a:p>
            <a:pPr lvl="1"/>
            <a:r>
              <a:rPr lang="fr-FR" dirty="0" smtClean="0"/>
              <a:t>Optimisation du réseau de chauffage</a:t>
            </a:r>
          </a:p>
          <a:p>
            <a:r>
              <a:rPr lang="fr-FR" dirty="0" smtClean="0"/>
              <a:t>CLASSE(S) OU NIVEAU(X) IMPLIQUÉS</a:t>
            </a:r>
          </a:p>
          <a:p>
            <a:pPr lvl="1"/>
            <a:r>
              <a:rPr lang="fr-FR" dirty="0" smtClean="0"/>
              <a:t>toutes</a:t>
            </a:r>
          </a:p>
          <a:p>
            <a:r>
              <a:rPr lang="fr-FR" dirty="0" smtClean="0"/>
              <a:t>PARTENAIRES DE(S) ACTION(S)</a:t>
            </a:r>
          </a:p>
          <a:p>
            <a:pPr lvl="1"/>
            <a:r>
              <a:rPr lang="fr-FR" dirty="0" smtClean="0"/>
              <a:t>Personnel ATTOS  Lycée Région Nord-Pas de Calais </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4099" name="Picture 3" descr="E:\LP\LP\0000-Devellopement durable\Label E3D\PHOTO LABEL\IMG_3779.JPG"/>
          <p:cNvPicPr>
            <a:picLocks noChangeAspect="1" noChangeArrowheads="1"/>
          </p:cNvPicPr>
          <p:nvPr/>
        </p:nvPicPr>
        <p:blipFill>
          <a:blip r:embed="rId3" cstate="print"/>
          <a:srcRect/>
          <a:stretch>
            <a:fillRect/>
          </a:stretch>
        </p:blipFill>
        <p:spPr bwMode="auto">
          <a:xfrm>
            <a:off x="3138804" y="4297035"/>
            <a:ext cx="2380254" cy="17799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p:txBody>
          <a:bodyPr/>
          <a:lstStyle/>
          <a:p>
            <a:pPr marL="342900" lvl="1">
              <a:buClr>
                <a:schemeClr val="accent1"/>
              </a:buClr>
            </a:pPr>
            <a:r>
              <a:rPr lang="fr-FR" sz="2200" dirty="0" smtClean="0"/>
              <a:t> Tri sélectif  </a:t>
            </a:r>
          </a:p>
          <a:p>
            <a:pPr marL="708025" lvl="2">
              <a:buClr>
                <a:schemeClr val="accent1"/>
              </a:buClr>
            </a:pPr>
            <a:r>
              <a:rPr lang="fr-FR" dirty="0" smtClean="0"/>
              <a:t>déchets ménagers à la cantine.</a:t>
            </a:r>
          </a:p>
          <a:p>
            <a:r>
              <a:rPr lang="fr-FR" dirty="0" smtClean="0"/>
              <a:t>CLASSE(S) OU NIVEAU(X) IMPLIQUÉS</a:t>
            </a:r>
          </a:p>
          <a:p>
            <a:pPr lvl="1"/>
            <a:r>
              <a:rPr lang="fr-FR" dirty="0" smtClean="0"/>
              <a:t>Tous les élèves demi-pensionnaires / commensaux</a:t>
            </a:r>
          </a:p>
          <a:p>
            <a:r>
              <a:rPr lang="fr-FR" dirty="0" smtClean="0"/>
              <a:t>PARTENAIRES DE(S) ACTION(S)</a:t>
            </a:r>
          </a:p>
          <a:p>
            <a:pPr lvl="1"/>
            <a:r>
              <a:rPr lang="fr-FR" dirty="0" smtClean="0"/>
              <a:t>Personnel TOS </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3074" name="Picture 2" descr="E:\LP\LP\0000-Devellopement durable\Label E3D\PHOTO LABEL\IMG_3748.JPG"/>
          <p:cNvPicPr>
            <a:picLocks noChangeAspect="1" noChangeArrowheads="1"/>
          </p:cNvPicPr>
          <p:nvPr/>
        </p:nvPicPr>
        <p:blipFill>
          <a:blip r:embed="rId3" cstate="print"/>
          <a:srcRect/>
          <a:stretch>
            <a:fillRect/>
          </a:stretch>
        </p:blipFill>
        <p:spPr bwMode="auto">
          <a:xfrm rot="10800000" flipV="1">
            <a:off x="1279939" y="4525753"/>
            <a:ext cx="2412125" cy="1608084"/>
          </a:xfrm>
          <a:prstGeom prst="rect">
            <a:avLst/>
          </a:prstGeom>
          <a:noFill/>
        </p:spPr>
      </p:pic>
      <p:pic>
        <p:nvPicPr>
          <p:cNvPr id="3075" name="Picture 3" descr="E:\LP\LP\0000-Devellopement durable\Label E3D\PHOTO LABEL\IMG_3820.JPG"/>
          <p:cNvPicPr>
            <a:picLocks noChangeAspect="1" noChangeArrowheads="1"/>
          </p:cNvPicPr>
          <p:nvPr/>
        </p:nvPicPr>
        <p:blipFill>
          <a:blip r:embed="rId4" cstate="print"/>
          <a:srcRect/>
          <a:stretch>
            <a:fillRect/>
          </a:stretch>
        </p:blipFill>
        <p:spPr bwMode="auto">
          <a:xfrm>
            <a:off x="4509267" y="4525486"/>
            <a:ext cx="2412527" cy="16083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p:txBody>
          <a:bodyPr/>
          <a:lstStyle/>
          <a:p>
            <a:pPr marL="342900" lvl="1">
              <a:buClr>
                <a:schemeClr val="accent1"/>
              </a:buClr>
            </a:pPr>
            <a:r>
              <a:rPr lang="fr-FR" sz="2200" dirty="0" smtClean="0"/>
              <a:t>Tri sélectif</a:t>
            </a:r>
          </a:p>
          <a:p>
            <a:pPr lvl="1"/>
            <a:r>
              <a:rPr lang="fr-FR" dirty="0" smtClean="0"/>
              <a:t>Récupérateur de piles usagées à l’accueil du lycée </a:t>
            </a:r>
            <a:endParaRPr lang="fr-FR" sz="3000" dirty="0" smtClean="0"/>
          </a:p>
          <a:p>
            <a:r>
              <a:rPr lang="fr-FR" dirty="0" smtClean="0"/>
              <a:t>CLASSE(S) OU NIVEAU(X) IMPLIQUÉS</a:t>
            </a:r>
          </a:p>
          <a:p>
            <a:pPr lvl="1"/>
            <a:r>
              <a:rPr lang="fr-FR" dirty="0" smtClean="0"/>
              <a:t>toutes</a:t>
            </a:r>
          </a:p>
          <a:p>
            <a:r>
              <a:rPr lang="fr-FR" dirty="0" smtClean="0"/>
              <a:t>PARTENAIRES DE(S) ACTION(S)</a:t>
            </a:r>
          </a:p>
          <a:p>
            <a:pPr lvl="1"/>
            <a:r>
              <a:rPr lang="fr-FR" dirty="0" smtClean="0"/>
              <a:t>Personnel TOS </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2" name="Picture 2" descr="E:\LP\LP\0000-Devellopement durable\Label E3D\PHOTO LABEL\IMG_3774.JPG"/>
          <p:cNvPicPr>
            <a:picLocks noChangeAspect="1" noChangeArrowheads="1"/>
          </p:cNvPicPr>
          <p:nvPr/>
        </p:nvPicPr>
        <p:blipFill>
          <a:blip r:embed="rId3" cstate="print"/>
          <a:srcRect/>
          <a:stretch>
            <a:fillRect/>
          </a:stretch>
        </p:blipFill>
        <p:spPr bwMode="auto">
          <a:xfrm>
            <a:off x="3419540" y="4171556"/>
            <a:ext cx="3343867" cy="22292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p:txBody>
          <a:bodyPr/>
          <a:lstStyle/>
          <a:p>
            <a:r>
              <a:rPr lang="fr-FR" dirty="0" smtClean="0"/>
              <a:t>Tri sélectif </a:t>
            </a:r>
          </a:p>
          <a:p>
            <a:pPr lvl="1"/>
            <a:r>
              <a:rPr lang="fr-FR" dirty="0" smtClean="0"/>
              <a:t>2 poubelles distinctes (déchets divers et déchets papier-carton) dans chaque classe.</a:t>
            </a:r>
            <a:endParaRPr lang="fr-FR" sz="3200" dirty="0" smtClean="0"/>
          </a:p>
          <a:p>
            <a:r>
              <a:rPr lang="fr-FR" dirty="0" smtClean="0"/>
              <a:t>CLASSE(S) OU NIVEAU(X) IMPLIQUÉS</a:t>
            </a:r>
          </a:p>
          <a:p>
            <a:pPr lvl="1"/>
            <a:r>
              <a:rPr lang="fr-FR" dirty="0" smtClean="0"/>
              <a:t>toutes</a:t>
            </a:r>
          </a:p>
          <a:p>
            <a:r>
              <a:rPr lang="fr-FR" dirty="0" smtClean="0"/>
              <a:t>PARTENAIRES DE(S) ACTION(S)</a:t>
            </a:r>
          </a:p>
          <a:p>
            <a:pPr lvl="1"/>
            <a:r>
              <a:rPr lang="fr-FR" dirty="0" smtClean="0"/>
              <a:t>Enseignants Personnel  TOS</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64794" y="3920527"/>
            <a:ext cx="3307031" cy="24802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u contenu 2"/>
          <p:cNvSpPr>
            <a:spLocks noGrp="1"/>
          </p:cNvSpPr>
          <p:nvPr>
            <p:ph idx="1"/>
          </p:nvPr>
        </p:nvSpPr>
        <p:spPr/>
        <p:txBody>
          <a:bodyPr/>
          <a:lstStyle/>
          <a:p>
            <a:r>
              <a:rPr lang="fr-FR" dirty="0" smtClean="0"/>
              <a:t>Tri sélectif </a:t>
            </a:r>
          </a:p>
          <a:p>
            <a:pPr lvl="1"/>
            <a:r>
              <a:rPr lang="fr-FR" dirty="0" smtClean="0"/>
              <a:t>Inscription au site de recyclage </a:t>
            </a:r>
            <a:r>
              <a:rPr lang="fr-FR" dirty="0" err="1" smtClean="0"/>
              <a:t>Terracycle</a:t>
            </a:r>
            <a:r>
              <a:rPr lang="fr-FR" dirty="0" smtClean="0"/>
              <a:t> (stylo petit matériel de bureau) récolte dans les classes</a:t>
            </a:r>
            <a:endParaRPr lang="fr-FR" sz="3000" dirty="0" smtClean="0"/>
          </a:p>
          <a:p>
            <a:r>
              <a:rPr lang="fr-FR" dirty="0" smtClean="0"/>
              <a:t>CLASSE(S) OU NIVEAU(X) IMPLIQUÉS</a:t>
            </a:r>
          </a:p>
          <a:p>
            <a:pPr lvl="1"/>
            <a:r>
              <a:rPr lang="fr-FR" dirty="0" smtClean="0"/>
              <a:t>toutes</a:t>
            </a:r>
          </a:p>
          <a:p>
            <a:r>
              <a:rPr lang="fr-FR" dirty="0" smtClean="0"/>
              <a:t>PARTENAIRES DE(S) ACTION(S)</a:t>
            </a:r>
          </a:p>
          <a:p>
            <a:pPr lvl="1"/>
            <a:r>
              <a:rPr lang="fr-FR" dirty="0" smtClean="0"/>
              <a:t>Enseignants Personnel  TOS</a:t>
            </a:r>
          </a:p>
          <a:p>
            <a:r>
              <a:rPr lang="fr-FR" dirty="0" smtClean="0"/>
              <a:t>Description</a:t>
            </a:r>
          </a:p>
        </p:txBody>
      </p:sp>
      <p:pic>
        <p:nvPicPr>
          <p:cNvPr id="5122" name="Image 4" descr="Capture d’écran 2014-10-13 à 12.09.18.png"/>
          <p:cNvPicPr>
            <a:picLocks noChangeAspect="1"/>
          </p:cNvPicPr>
          <p:nvPr/>
        </p:nvPicPr>
        <p:blipFill>
          <a:blip r:embed="rId2" cstate="print"/>
          <a:srcRect/>
          <a:stretch>
            <a:fillRect/>
          </a:stretch>
        </p:blipFill>
        <p:spPr bwMode="auto">
          <a:xfrm>
            <a:off x="0" y="0"/>
            <a:ext cx="9144000" cy="1241425"/>
          </a:xfrm>
          <a:prstGeom prst="rect">
            <a:avLst/>
          </a:prstGeom>
          <a:noFill/>
          <a:ln w="9525">
            <a:noFill/>
            <a:miter lim="800000"/>
            <a:headEnd/>
            <a:tailEnd/>
          </a:ln>
        </p:spPr>
      </p:pic>
      <p:pic>
        <p:nvPicPr>
          <p:cNvPr id="2050" name="Picture 2" descr="E:\LP\LP\0000-Devellopement durable\Label E3D\PHOTO LABEL\DSCF5555.JPG"/>
          <p:cNvPicPr>
            <a:picLocks noChangeAspect="1" noChangeArrowheads="1"/>
          </p:cNvPicPr>
          <p:nvPr/>
        </p:nvPicPr>
        <p:blipFill>
          <a:blip r:embed="rId3" cstate="print"/>
          <a:srcRect/>
          <a:stretch>
            <a:fillRect/>
          </a:stretch>
        </p:blipFill>
        <p:spPr bwMode="auto">
          <a:xfrm>
            <a:off x="4355473" y="3843152"/>
            <a:ext cx="3156857" cy="236764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167</TotalTime>
  <Words>400</Words>
  <Application>Microsoft Office PowerPoint</Application>
  <PresentationFormat>Affichage à l'écran (4:3)</PresentationFormat>
  <Paragraphs>111</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Adjacency</vt:lpstr>
      <vt:lpstr>  Lycée des Métiers du Bâtiment et des Energies Durables de la Côte d'Opale Normandie- Niémen   Calais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MEN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de l’école ou de l’EPLE  Ville </dc:title>
  <dc:creator>Jean-Marc Moullet</dc:creator>
  <cp:lastModifiedBy>Administrateur</cp:lastModifiedBy>
  <cp:revision>38</cp:revision>
  <dcterms:created xsi:type="dcterms:W3CDTF">2014-10-13T10:07:53Z</dcterms:created>
  <dcterms:modified xsi:type="dcterms:W3CDTF">2015-02-06T16:03:46Z</dcterms:modified>
</cp:coreProperties>
</file>